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Garet Bold" charset="1" panose="00000000000000000000"/>
      <p:regular r:id="rId40"/>
    </p:embeddedFont>
    <p:embeddedFont>
      <p:font typeface="Arimo Bold" charset="1" panose="020B0704020202020204"/>
      <p:regular r:id="rId41"/>
    </p:embeddedFont>
    <p:embeddedFont>
      <p:font typeface="Arimo" charset="1" panose="020B0604020202020204"/>
      <p:regular r:id="rId42"/>
    </p:embeddedFont>
    <p:embeddedFont>
      <p:font typeface="Garet" charset="1" panose="00000000000000000000"/>
      <p:regular r:id="rId43"/>
    </p:embeddedFont>
    <p:embeddedFont>
      <p:font typeface="Montserrat Bold" charset="1" panose="000008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9.png" Type="http://schemas.openxmlformats.org/officeDocument/2006/relationships/image"/><Relationship Id="rId4" Target="../media/image1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6.png" Type="http://schemas.openxmlformats.org/officeDocument/2006/relationships/image"/><Relationship Id="rId4" Target="../media/image23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s.google.com/spreadsheets/d/1DUF2isFWsqVSYhbaACYtbgcLi_YjDqpE3GLQIVgkKQg/edit#gid=69851113" TargetMode="External" Type="http://schemas.openxmlformats.org/officeDocument/2006/relationships/hyperlink"/><Relationship Id="rId11" Target="../media/image10.pn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https://docs.google.com/spreadsheets/d/1DUF2isFWsqVSYhbaACYtbgcLi_YjDqpE3GLQIVgkKQg/edit#gid=69851113" TargetMode="External" Type="http://schemas.openxmlformats.org/officeDocument/2006/relationships/hyperlink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https://docs.google.com/spreadsheets/d/1DUF2isFWsqVSYhbaACYtbgcLi_YjDqpE3GLQIVgkKQg/edit#gid=69851113" TargetMode="External" Type="http://schemas.openxmlformats.org/officeDocument/2006/relationships/hyperlink"/><Relationship Id="rId9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6.jpeg" Type="http://schemas.openxmlformats.org/officeDocument/2006/relationships/image"/><Relationship Id="rId6" Target="../media/VAG_eIjktXI.mp4" Type="http://schemas.openxmlformats.org/officeDocument/2006/relationships/video"/><Relationship Id="rId7" Target="../media/VAG_eIjktXI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06714" y="4861174"/>
            <a:ext cx="0" cy="810781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083953" y="0"/>
            <a:ext cx="11204047" cy="10287000"/>
            <a:chOff x="0" y="0"/>
            <a:chExt cx="7894428" cy="72482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94428" cy="7248272"/>
            </a:xfrm>
            <a:custGeom>
              <a:avLst/>
              <a:gdLst/>
              <a:ahLst/>
              <a:cxnLst/>
              <a:rect r="r" b="b" t="t" l="l"/>
              <a:pathLst>
                <a:path h="7248272" w="7894428">
                  <a:moveTo>
                    <a:pt x="0" y="0"/>
                  </a:moveTo>
                  <a:cubicBezTo>
                    <a:pt x="0" y="4002496"/>
                    <a:pt x="3535125" y="7248272"/>
                    <a:pt x="7894428" y="7248272"/>
                  </a:cubicBezTo>
                  <a:lnTo>
                    <a:pt x="7894428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26" t="0" r="-72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7103114"/>
            <a:ext cx="3805441" cy="3183886"/>
          </a:xfrm>
          <a:custGeom>
            <a:avLst/>
            <a:gdLst/>
            <a:ahLst/>
            <a:cxnLst/>
            <a:rect r="r" b="b" t="t" l="l"/>
            <a:pathLst>
              <a:path h="3183886" w="3805441">
                <a:moveTo>
                  <a:pt x="0" y="0"/>
                </a:moveTo>
                <a:lnTo>
                  <a:pt x="3805441" y="0"/>
                </a:lnTo>
                <a:lnTo>
                  <a:pt x="3805441" y="3183886"/>
                </a:lnTo>
                <a:lnTo>
                  <a:pt x="0" y="3183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324643"/>
            <a:ext cx="6649191" cy="2669880"/>
          </a:xfrm>
          <a:custGeom>
            <a:avLst/>
            <a:gdLst/>
            <a:ahLst/>
            <a:cxnLst/>
            <a:rect r="r" b="b" t="t" l="l"/>
            <a:pathLst>
              <a:path h="2669880" w="6649191">
                <a:moveTo>
                  <a:pt x="0" y="0"/>
                </a:moveTo>
                <a:lnTo>
                  <a:pt x="6649191" y="0"/>
                </a:lnTo>
                <a:lnTo>
                  <a:pt x="6649191" y="2669879"/>
                </a:lnTo>
                <a:lnTo>
                  <a:pt x="0" y="2669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543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57598" y="0"/>
            <a:ext cx="4930402" cy="1221496"/>
          </a:xfrm>
          <a:custGeom>
            <a:avLst/>
            <a:gdLst/>
            <a:ahLst/>
            <a:cxnLst/>
            <a:rect r="r" b="b" t="t" l="l"/>
            <a:pathLst>
              <a:path h="1221496" w="4930402">
                <a:moveTo>
                  <a:pt x="0" y="0"/>
                </a:moveTo>
                <a:lnTo>
                  <a:pt x="4930402" y="0"/>
                </a:lnTo>
                <a:lnTo>
                  <a:pt x="4930402" y="1221496"/>
                </a:lnTo>
                <a:lnTo>
                  <a:pt x="0" y="1221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7390" y="857250"/>
            <a:ext cx="3916918" cy="113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56"/>
              </a:lnSpc>
              <a:spcBef>
                <a:spcPct val="0"/>
              </a:spcBef>
            </a:pPr>
            <a:r>
              <a:rPr lang="en-US" b="true" sz="6371" spc="-5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26-1-D-10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5617" y="7709022"/>
            <a:ext cx="43355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Adam Kayal  211584271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02721" y="8280522"/>
            <a:ext cx="44952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Maor Tzur  316313543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4339" y="7251822"/>
            <a:ext cx="24731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Assigned by: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06240" y="9744075"/>
            <a:ext cx="440933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supervisor: Ilya Zelder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2576" y="4861174"/>
            <a:ext cx="7286134" cy="2179785"/>
          </a:xfrm>
          <a:custGeom>
            <a:avLst/>
            <a:gdLst/>
            <a:ahLst/>
            <a:cxnLst/>
            <a:rect r="r" b="b" t="t" l="l"/>
            <a:pathLst>
              <a:path h="2179785" w="7286134">
                <a:moveTo>
                  <a:pt x="0" y="0"/>
                </a:moveTo>
                <a:lnTo>
                  <a:pt x="7286134" y="0"/>
                </a:lnTo>
                <a:lnTo>
                  <a:pt x="7286134" y="2179785"/>
                </a:lnTo>
                <a:lnTo>
                  <a:pt x="0" y="217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964540" y="2570127"/>
            <a:ext cx="5122944" cy="0"/>
          </a:xfrm>
          <a:prstGeom prst="line">
            <a:avLst/>
          </a:prstGeom>
          <a:ln cap="flat" w="38100">
            <a:solidFill>
              <a:srgbClr val="16BD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982212" y="0"/>
            <a:ext cx="6393113" cy="1646711"/>
          </a:xfrm>
          <a:custGeom>
            <a:avLst/>
            <a:gdLst/>
            <a:ahLst/>
            <a:cxnLst/>
            <a:rect r="r" b="b" t="t" l="l"/>
            <a:pathLst>
              <a:path h="1646711" w="6393113">
                <a:moveTo>
                  <a:pt x="0" y="0"/>
                </a:moveTo>
                <a:lnTo>
                  <a:pt x="6393113" y="0"/>
                </a:lnTo>
                <a:lnTo>
                  <a:pt x="6393113" y="1646711"/>
                </a:lnTo>
                <a:lnTo>
                  <a:pt x="0" y="1646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06689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14311287" y="9929410"/>
            <a:ext cx="4748452" cy="20638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13209138" y="9939729"/>
            <a:ext cx="810781" cy="0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316214" y="4861174"/>
            <a:ext cx="0" cy="810781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103634" y="3022266"/>
            <a:ext cx="8184366" cy="5299377"/>
          </a:xfrm>
          <a:custGeom>
            <a:avLst/>
            <a:gdLst/>
            <a:ahLst/>
            <a:cxnLst/>
            <a:rect r="r" b="b" t="t" l="l"/>
            <a:pathLst>
              <a:path h="5299377" w="8184366">
                <a:moveTo>
                  <a:pt x="0" y="0"/>
                </a:moveTo>
                <a:lnTo>
                  <a:pt x="8184366" y="0"/>
                </a:lnTo>
                <a:lnTo>
                  <a:pt x="8184366" y="5299377"/>
                </a:lnTo>
                <a:lnTo>
                  <a:pt x="0" y="5299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113431"/>
            <a:ext cx="9322401" cy="80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</a:pPr>
            <a:r>
              <a:rPr lang="en-US" b="true" sz="57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Mathematical Modeling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66601" y="9700389"/>
            <a:ext cx="838165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-10-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96948" y="2489951"/>
            <a:ext cx="5568904" cy="4194325"/>
          </a:xfrm>
          <a:custGeom>
            <a:avLst/>
            <a:gdLst/>
            <a:ahLst/>
            <a:cxnLst/>
            <a:rect r="r" b="b" t="t" l="l"/>
            <a:pathLst>
              <a:path h="4194325" w="5568904">
                <a:moveTo>
                  <a:pt x="0" y="0"/>
                </a:moveTo>
                <a:lnTo>
                  <a:pt x="5568904" y="0"/>
                </a:lnTo>
                <a:lnTo>
                  <a:pt x="5568904" y="4194325"/>
                </a:lnTo>
                <a:lnTo>
                  <a:pt x="0" y="419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63" t="-1165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57129" y="7093851"/>
            <a:ext cx="4283273" cy="52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879" spc="-2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Context reveals intent.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920" y="3346547"/>
            <a:ext cx="8900096" cy="549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079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Is this a blink? A mirror check? Micro-sleep?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2141" y="1392320"/>
            <a:ext cx="9027943" cy="863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9"/>
              </a:lnSpc>
            </a:pPr>
            <a:r>
              <a:rPr lang="en-US" b="true" sz="629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Sliding Window</a:t>
            </a:r>
          </a:p>
        </p:txBody>
      </p:sp>
      <p:sp>
        <p:nvSpPr>
          <p:cNvPr name="AutoShape 6" id="6"/>
          <p:cNvSpPr/>
          <p:nvPr/>
        </p:nvSpPr>
        <p:spPr>
          <a:xfrm>
            <a:off x="2773265" y="2500928"/>
            <a:ext cx="5122944" cy="0"/>
          </a:xfrm>
          <a:prstGeom prst="line">
            <a:avLst/>
          </a:prstGeom>
          <a:ln cap="flat" w="38100">
            <a:solidFill>
              <a:srgbClr val="16BD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92583" y="5288597"/>
            <a:ext cx="9527058" cy="243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678" indent="-284839" lvl="1">
              <a:lnSpc>
                <a:spcPts val="3957"/>
              </a:lnSpc>
              <a:buFont typeface="Arial"/>
              <a:buChar char="•"/>
            </a:pPr>
            <a:r>
              <a:rPr lang="en-US" b="true" sz="2638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Challenge: Detecting State, Not Just Symptoms</a:t>
            </a:r>
          </a:p>
          <a:p>
            <a:pPr algn="l">
              <a:lnSpc>
                <a:spcPts val="3957"/>
              </a:lnSpc>
            </a:pPr>
          </a:p>
          <a:p>
            <a:pPr algn="l" marL="569678" indent="-284839" lvl="1">
              <a:lnSpc>
                <a:spcPts val="3957"/>
              </a:lnSpc>
              <a:buFont typeface="Arial"/>
              <a:buChar char="•"/>
            </a:pPr>
            <a:r>
              <a:rPr lang="en-US" b="true" sz="2638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Fatigue is a process, not a single frame. </a:t>
            </a:r>
          </a:p>
          <a:p>
            <a:pPr algn="l">
              <a:lnSpc>
                <a:spcPts val="3957"/>
              </a:lnSpc>
            </a:pPr>
          </a:p>
          <a:p>
            <a:pPr algn="l">
              <a:lnSpc>
                <a:spcPts val="395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87689" y="8847673"/>
            <a:ext cx="11888381" cy="726111"/>
          </a:xfrm>
          <a:custGeom>
            <a:avLst/>
            <a:gdLst/>
            <a:ahLst/>
            <a:cxnLst/>
            <a:rect r="r" b="b" t="t" l="l"/>
            <a:pathLst>
              <a:path h="726111" w="11888381">
                <a:moveTo>
                  <a:pt x="0" y="0"/>
                </a:moveTo>
                <a:lnTo>
                  <a:pt x="11888380" y="0"/>
                </a:lnTo>
                <a:lnTo>
                  <a:pt x="11888380" y="726111"/>
                </a:lnTo>
                <a:lnTo>
                  <a:pt x="0" y="726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5472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82212" y="0"/>
            <a:ext cx="6305788" cy="1584422"/>
          </a:xfrm>
          <a:custGeom>
            <a:avLst/>
            <a:gdLst/>
            <a:ahLst/>
            <a:cxnLst/>
            <a:rect r="r" b="b" t="t" l="l"/>
            <a:pathLst>
              <a:path h="1584422" w="6305788">
                <a:moveTo>
                  <a:pt x="0" y="0"/>
                </a:moveTo>
                <a:lnTo>
                  <a:pt x="6305788" y="0"/>
                </a:lnTo>
                <a:lnTo>
                  <a:pt x="6305788" y="1584422"/>
                </a:lnTo>
                <a:lnTo>
                  <a:pt x="0" y="158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97189" y="-46439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543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>
            <a:off x="14311287" y="9929410"/>
            <a:ext cx="4748452" cy="20638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3209138" y="9939729"/>
            <a:ext cx="810781" cy="0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8523681" y="9700389"/>
            <a:ext cx="724005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-11-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87938" y="7045366"/>
            <a:ext cx="6498946" cy="1829800"/>
          </a:xfrm>
          <a:custGeom>
            <a:avLst/>
            <a:gdLst/>
            <a:ahLst/>
            <a:cxnLst/>
            <a:rect r="r" b="b" t="t" l="l"/>
            <a:pathLst>
              <a:path h="1829800" w="6498946">
                <a:moveTo>
                  <a:pt x="0" y="0"/>
                </a:moveTo>
                <a:lnTo>
                  <a:pt x="6498945" y="0"/>
                </a:lnTo>
                <a:lnTo>
                  <a:pt x="6498945" y="1829800"/>
                </a:lnTo>
                <a:lnTo>
                  <a:pt x="0" y="182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0341" y="2271900"/>
            <a:ext cx="8637659" cy="4340424"/>
          </a:xfrm>
          <a:custGeom>
            <a:avLst/>
            <a:gdLst/>
            <a:ahLst/>
            <a:cxnLst/>
            <a:rect r="r" b="b" t="t" l="l"/>
            <a:pathLst>
              <a:path h="4340424" w="8637659">
                <a:moveTo>
                  <a:pt x="0" y="0"/>
                </a:moveTo>
                <a:lnTo>
                  <a:pt x="8637659" y="0"/>
                </a:lnTo>
                <a:lnTo>
                  <a:pt x="8637659" y="4340424"/>
                </a:lnTo>
                <a:lnTo>
                  <a:pt x="0" y="4340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81275" y="709276"/>
            <a:ext cx="9692963" cy="146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4"/>
              </a:lnSpc>
            </a:pPr>
            <a:r>
              <a:rPr lang="en-US" b="true" sz="5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Three Time Windows Working Together:</a:t>
            </a:r>
          </a:p>
        </p:txBody>
      </p:sp>
      <p:sp>
        <p:nvSpPr>
          <p:cNvPr name="AutoShape 5" id="5"/>
          <p:cNvSpPr/>
          <p:nvPr/>
        </p:nvSpPr>
        <p:spPr>
          <a:xfrm>
            <a:off x="1833295" y="2417389"/>
            <a:ext cx="5122944" cy="0"/>
          </a:xfrm>
          <a:prstGeom prst="line">
            <a:avLst/>
          </a:prstGeom>
          <a:ln cap="flat" w="38100">
            <a:solidFill>
              <a:srgbClr val="16BD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21373" y="3880807"/>
            <a:ext cx="7550313" cy="148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b="true" sz="2700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Fast Window: Blink Detection</a:t>
            </a:r>
          </a:p>
          <a:p>
            <a:pPr algn="ctr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b="true" sz="2700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Medium Window: Microsleep Detection</a:t>
            </a:r>
          </a:p>
          <a:p>
            <a:pPr algn="ctr"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b="true" sz="2700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Long Window: PERCLOS Monitoring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0872" y="7182308"/>
            <a:ext cx="6103042" cy="1692859"/>
          </a:xfrm>
          <a:custGeom>
            <a:avLst/>
            <a:gdLst/>
            <a:ahLst/>
            <a:cxnLst/>
            <a:rect r="r" b="b" t="t" l="l"/>
            <a:pathLst>
              <a:path h="1692859" w="6103042">
                <a:moveTo>
                  <a:pt x="0" y="0"/>
                </a:moveTo>
                <a:lnTo>
                  <a:pt x="6103042" y="0"/>
                </a:lnTo>
                <a:lnTo>
                  <a:pt x="6103042" y="1692858"/>
                </a:lnTo>
                <a:lnTo>
                  <a:pt x="0" y="1692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693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42269" y="6289670"/>
            <a:ext cx="1868214" cy="1137576"/>
          </a:xfrm>
          <a:custGeom>
            <a:avLst/>
            <a:gdLst/>
            <a:ahLst/>
            <a:cxnLst/>
            <a:rect r="r" b="b" t="t" l="l"/>
            <a:pathLst>
              <a:path h="1137576" w="1868214">
                <a:moveTo>
                  <a:pt x="0" y="0"/>
                </a:moveTo>
                <a:lnTo>
                  <a:pt x="1868214" y="0"/>
                </a:lnTo>
                <a:lnTo>
                  <a:pt x="1868214" y="1137576"/>
                </a:lnTo>
                <a:lnTo>
                  <a:pt x="0" y="1137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82212" y="0"/>
            <a:ext cx="6305788" cy="1584422"/>
          </a:xfrm>
          <a:custGeom>
            <a:avLst/>
            <a:gdLst/>
            <a:ahLst/>
            <a:cxnLst/>
            <a:rect r="r" b="b" t="t" l="l"/>
            <a:pathLst>
              <a:path h="1584422" w="6305788">
                <a:moveTo>
                  <a:pt x="0" y="0"/>
                </a:moveTo>
                <a:lnTo>
                  <a:pt x="6305788" y="0"/>
                </a:lnTo>
                <a:lnTo>
                  <a:pt x="6305788" y="1584422"/>
                </a:lnTo>
                <a:lnTo>
                  <a:pt x="0" y="1584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14311287" y="9929410"/>
            <a:ext cx="4748452" cy="20638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3209138" y="9939729"/>
            <a:ext cx="810781" cy="0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8478683" y="9700389"/>
            <a:ext cx="814002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-12-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12952" y="2152166"/>
            <a:ext cx="6156129" cy="0"/>
          </a:xfrm>
          <a:prstGeom prst="line">
            <a:avLst/>
          </a:prstGeom>
          <a:ln cap="flat" w="47625">
            <a:solidFill>
              <a:srgbClr val="16BD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06689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14311287" y="9929410"/>
            <a:ext cx="4748452" cy="20638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3209138" y="9939729"/>
            <a:ext cx="810781" cy="0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316214" y="4861174"/>
            <a:ext cx="0" cy="810781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91802" y="3564416"/>
            <a:ext cx="16904397" cy="4669840"/>
          </a:xfrm>
          <a:custGeom>
            <a:avLst/>
            <a:gdLst/>
            <a:ahLst/>
            <a:cxnLst/>
            <a:rect r="r" b="b" t="t" l="l"/>
            <a:pathLst>
              <a:path h="4669840" w="16904397">
                <a:moveTo>
                  <a:pt x="0" y="0"/>
                </a:moveTo>
                <a:lnTo>
                  <a:pt x="16904396" y="0"/>
                </a:lnTo>
                <a:lnTo>
                  <a:pt x="16904396" y="4669840"/>
                </a:lnTo>
                <a:lnTo>
                  <a:pt x="0" y="4669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96817" y="812426"/>
            <a:ext cx="12798174" cy="89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9"/>
              </a:lnSpc>
            </a:pPr>
            <a:r>
              <a:rPr lang="en-US" b="true" sz="660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Multi-Modal Fatigue Scoring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83060" y="9700389"/>
            <a:ext cx="805248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-13-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82212" y="0"/>
            <a:ext cx="6305788" cy="1584369"/>
          </a:xfrm>
          <a:custGeom>
            <a:avLst/>
            <a:gdLst/>
            <a:ahLst/>
            <a:cxnLst/>
            <a:rect r="r" b="b" t="t" l="l"/>
            <a:pathLst>
              <a:path h="1584369" w="6305788">
                <a:moveTo>
                  <a:pt x="0" y="0"/>
                </a:moveTo>
                <a:lnTo>
                  <a:pt x="6305788" y="0"/>
                </a:lnTo>
                <a:lnTo>
                  <a:pt x="6305788" y="1584369"/>
                </a:lnTo>
                <a:lnTo>
                  <a:pt x="0" y="1584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178" y="2417728"/>
            <a:ext cx="14631765" cy="7869272"/>
          </a:xfrm>
          <a:custGeom>
            <a:avLst/>
            <a:gdLst/>
            <a:ahLst/>
            <a:cxnLst/>
            <a:rect r="r" b="b" t="t" l="l"/>
            <a:pathLst>
              <a:path h="7869272" w="14631765">
                <a:moveTo>
                  <a:pt x="0" y="0"/>
                </a:moveTo>
                <a:lnTo>
                  <a:pt x="14631766" y="0"/>
                </a:lnTo>
                <a:lnTo>
                  <a:pt x="14631766" y="7869272"/>
                </a:lnTo>
                <a:lnTo>
                  <a:pt x="0" y="786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4" r="-5097" b="-2672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3429" y="305970"/>
            <a:ext cx="10169575" cy="169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9"/>
              </a:lnSpc>
            </a:pPr>
            <a:r>
              <a:rPr lang="en-US" b="true" sz="629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Visual Perception Accuracy</a:t>
            </a:r>
          </a:p>
        </p:txBody>
      </p:sp>
      <p:sp>
        <p:nvSpPr>
          <p:cNvPr name="AutoShape 5" id="5"/>
          <p:cNvSpPr/>
          <p:nvPr/>
        </p:nvSpPr>
        <p:spPr>
          <a:xfrm>
            <a:off x="2319283" y="2208178"/>
            <a:ext cx="5122944" cy="0"/>
          </a:xfrm>
          <a:prstGeom prst="line">
            <a:avLst/>
          </a:prstGeom>
          <a:ln cap="flat" w="38100">
            <a:solidFill>
              <a:srgbClr val="16BD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306689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78070" y="9700389"/>
            <a:ext cx="815228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-14-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13687458" y="6437880"/>
            <a:ext cx="4600542" cy="3849120"/>
          </a:xfrm>
          <a:custGeom>
            <a:avLst/>
            <a:gdLst/>
            <a:ahLst/>
            <a:cxnLst/>
            <a:rect r="r" b="b" t="t" l="l"/>
            <a:pathLst>
              <a:path h="3849120" w="4600542">
                <a:moveTo>
                  <a:pt x="4600542" y="0"/>
                </a:moveTo>
                <a:lnTo>
                  <a:pt x="0" y="0"/>
                </a:lnTo>
                <a:lnTo>
                  <a:pt x="0" y="3849120"/>
                </a:lnTo>
                <a:lnTo>
                  <a:pt x="4600542" y="3849120"/>
                </a:lnTo>
                <a:lnTo>
                  <a:pt x="4600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43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63857" y="3225779"/>
            <a:ext cx="13523871" cy="5889635"/>
            <a:chOff x="0" y="0"/>
            <a:chExt cx="18031829" cy="7852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83203"/>
              <a:ext cx="8562184" cy="7769644"/>
            </a:xfrm>
            <a:custGeom>
              <a:avLst/>
              <a:gdLst/>
              <a:ahLst/>
              <a:cxnLst/>
              <a:rect r="r" b="b" t="t" l="l"/>
              <a:pathLst>
                <a:path h="7769644" w="8562184">
                  <a:moveTo>
                    <a:pt x="0" y="0"/>
                  </a:moveTo>
                  <a:lnTo>
                    <a:pt x="8562184" y="0"/>
                  </a:lnTo>
                  <a:lnTo>
                    <a:pt x="8562184" y="7769644"/>
                  </a:lnTo>
                  <a:lnTo>
                    <a:pt x="0" y="776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763" r="-113189" b="-128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562184" y="0"/>
              <a:ext cx="9469644" cy="7852847"/>
            </a:xfrm>
            <a:custGeom>
              <a:avLst/>
              <a:gdLst/>
              <a:ahLst/>
              <a:cxnLst/>
              <a:rect r="r" b="b" t="t" l="l"/>
              <a:pathLst>
                <a:path h="7852847" w="9469644">
                  <a:moveTo>
                    <a:pt x="0" y="0"/>
                  </a:moveTo>
                  <a:lnTo>
                    <a:pt x="9469645" y="0"/>
                  </a:lnTo>
                  <a:lnTo>
                    <a:pt x="9469645" y="7852847"/>
                  </a:lnTo>
                  <a:lnTo>
                    <a:pt x="0" y="785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2760" t="-20460" r="0" b="-128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982212" y="0"/>
            <a:ext cx="6305788" cy="1584369"/>
          </a:xfrm>
          <a:custGeom>
            <a:avLst/>
            <a:gdLst/>
            <a:ahLst/>
            <a:cxnLst/>
            <a:rect r="r" b="b" t="t" l="l"/>
            <a:pathLst>
              <a:path h="1584369" w="6305788">
                <a:moveTo>
                  <a:pt x="0" y="0"/>
                </a:moveTo>
                <a:lnTo>
                  <a:pt x="6305788" y="0"/>
                </a:lnTo>
                <a:lnTo>
                  <a:pt x="6305788" y="1584369"/>
                </a:lnTo>
                <a:lnTo>
                  <a:pt x="0" y="15843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2188" y="709913"/>
            <a:ext cx="10169575" cy="184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39"/>
              </a:lnSpc>
            </a:pPr>
            <a:r>
              <a:rPr lang="en-US" b="true" sz="6894" spc="-5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robustness in real word- Testing</a:t>
            </a:r>
          </a:p>
        </p:txBody>
      </p:sp>
      <p:sp>
        <p:nvSpPr>
          <p:cNvPr name="AutoShape 10" id="10"/>
          <p:cNvSpPr/>
          <p:nvPr/>
        </p:nvSpPr>
        <p:spPr>
          <a:xfrm>
            <a:off x="3278783" y="2731818"/>
            <a:ext cx="5122944" cy="0"/>
          </a:xfrm>
          <a:prstGeom prst="line">
            <a:avLst/>
          </a:prstGeom>
          <a:ln cap="flat" w="38100">
            <a:solidFill>
              <a:srgbClr val="16BD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483673" y="9700389"/>
            <a:ext cx="804022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919"/>
              </a:lnSpc>
              <a:spcBef>
                <a:spcPct val="0"/>
              </a:spcBef>
            </a:pPr>
            <a:r>
              <a:rPr lang="ar-EG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 val="true"/>
              </a:rPr>
              <a:t>-</a:t>
            </a: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  <a:r>
              <a:rPr lang="ar-EG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 val="true"/>
              </a:rPr>
              <a:t>-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789" y="2496867"/>
            <a:ext cx="16068421" cy="5991289"/>
          </a:xfrm>
          <a:custGeom>
            <a:avLst/>
            <a:gdLst/>
            <a:ahLst/>
            <a:cxnLst/>
            <a:rect r="r" b="b" t="t" l="l"/>
            <a:pathLst>
              <a:path h="5991289" w="16068421">
                <a:moveTo>
                  <a:pt x="0" y="0"/>
                </a:moveTo>
                <a:lnTo>
                  <a:pt x="16068422" y="0"/>
                </a:lnTo>
                <a:lnTo>
                  <a:pt x="16068422" y="5991289"/>
                </a:lnTo>
                <a:lnTo>
                  <a:pt x="0" y="599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772" r="-362" b="-47561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181053" y="561807"/>
            <a:ext cx="9692963" cy="74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4"/>
              </a:lnSpc>
            </a:pPr>
            <a:r>
              <a:rPr lang="en-US" b="true" sz="5499">
                <a:solidFill>
                  <a:srgbClr val="0C10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SUMMARIZE OF STAGE 1</a:t>
            </a:r>
          </a:p>
        </p:txBody>
      </p:sp>
      <p:sp>
        <p:nvSpPr>
          <p:cNvPr name="AutoShape 4" id="4"/>
          <p:cNvSpPr/>
          <p:nvPr/>
        </p:nvSpPr>
        <p:spPr>
          <a:xfrm>
            <a:off x="6300610" y="1571725"/>
            <a:ext cx="5122944" cy="0"/>
          </a:xfrm>
          <a:prstGeom prst="line">
            <a:avLst/>
          </a:prstGeom>
          <a:ln cap="flat" w="38100">
            <a:solidFill>
              <a:srgbClr val="0C10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true" flipV="true" rot="0">
            <a:off x="13683565" y="0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5" y="0"/>
                </a:lnTo>
                <a:lnTo>
                  <a:pt x="4604435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6" id="6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54339" y="0"/>
            <a:ext cx="2852429" cy="1145349"/>
          </a:xfrm>
          <a:custGeom>
            <a:avLst/>
            <a:gdLst/>
            <a:ahLst/>
            <a:cxnLst/>
            <a:rect r="r" b="b" t="t" l="l"/>
            <a:pathLst>
              <a:path h="1145349" w="2852429">
                <a:moveTo>
                  <a:pt x="0" y="0"/>
                </a:moveTo>
                <a:lnTo>
                  <a:pt x="2852428" y="0"/>
                </a:lnTo>
                <a:lnTo>
                  <a:pt x="2852428" y="1145349"/>
                </a:lnTo>
                <a:lnTo>
                  <a:pt x="0" y="1145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8478683" y="9700389"/>
            <a:ext cx="814002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919"/>
              </a:lnSpc>
              <a:spcBef>
                <a:spcPct val="0"/>
              </a:spcBef>
            </a:pPr>
            <a:r>
              <a:rPr lang="ar-EG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 val="true"/>
              </a:rPr>
              <a:t>-</a:t>
            </a: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  <a:r>
              <a:rPr lang="ar-EG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 val="true"/>
              </a:rPr>
              <a:t>-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97401" y="114300"/>
            <a:ext cx="13990568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0">
              <a:lnSpc>
                <a:spcPts val="7200"/>
              </a:lnSpc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STAGE 2 - adding intelligence and reasoning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65800"/>
            <a:ext cx="14749496" cy="49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6"/>
              </a:lnSpc>
            </a:pPr>
            <a:r>
              <a:rPr lang="en-US" b="true" sz="3066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Fatigue is a progressive physiological decline rather than a binary state.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11346"/>
            <a:ext cx="13229988" cy="561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14"/>
              </a:lnSpc>
            </a:pPr>
            <a:r>
              <a:rPr lang="en-US" b="true" sz="2809" spc="-2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hlinkClick r:id="rId2" tooltip="https://docs.google.com/spreadsheets/d/1DUF2isFWsqVSYhbaACYtbgcLi_YjDqpE3GLQIVgkKQg/edit#gid=69851113"/>
              </a:rPr>
              <a:t>Why LLM Agent?</a:t>
            </a:r>
          </a:p>
          <a:p>
            <a:pPr algn="l" marL="0" indent="0" lvl="0">
              <a:lnSpc>
                <a:spcPts val="4214"/>
              </a:lnSpc>
            </a:pPr>
          </a:p>
          <a:p>
            <a:pPr algn="l" marL="0" indent="0" lvl="0">
              <a:lnSpc>
                <a:spcPts val="4214"/>
              </a:lnSpc>
            </a:pPr>
            <a:r>
              <a:rPr lang="en-US" b="true" sz="2809" spc="-2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hlinkClick r:id="rId3" tooltip="https://docs.google.com/spreadsheets/d/1DUF2isFWsqVSYhbaACYtbgcLi_YjDqpE3GLQIVgkKQg/edit#gid=69851113"/>
              </a:rPr>
              <a:t>Beyond If-Else Logic Traditional Systems:</a:t>
            </a:r>
          </a:p>
          <a:p>
            <a:pPr algn="l" marL="0" indent="0" lvl="0">
              <a:lnSpc>
                <a:spcPts val="3886"/>
              </a:lnSpc>
            </a:pPr>
            <a:r>
              <a:rPr lang="en-US" sz="2591" spc="-2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4" tooltip="https://docs.google.com/spreadsheets/d/1DUF2isFWsqVSYhbaACYtbgcLi_YjDqpE3GLQIVgkKQg/edit#gid=69851113"/>
              </a:rPr>
              <a:t>- Evaluate isolated thresholds</a:t>
            </a:r>
          </a:p>
          <a:p>
            <a:pPr algn="l" marL="0" indent="0" lvl="0">
              <a:lnSpc>
                <a:spcPts val="3886"/>
              </a:lnSpc>
            </a:pPr>
            <a:r>
              <a:rPr lang="en-US" sz="2591" spc="-2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5" tooltip="https://docs.google.com/spreadsheets/d/1DUF2isFWsqVSYhbaACYtbgcLi_YjDqpE3GLQIVgkKQg/edit#gid=69851113"/>
              </a:rPr>
              <a:t>- No temporal context</a:t>
            </a:r>
          </a:p>
          <a:p>
            <a:pPr algn="l" marL="0" indent="0" lvl="0">
              <a:lnSpc>
                <a:spcPts val="3886"/>
              </a:lnSpc>
            </a:pPr>
            <a:r>
              <a:rPr lang="en-US" sz="2591" spc="-2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6" tooltip="https://docs.google.com/spreadsheets/d/1DUF2isFWsqVSYhbaACYtbgcLi_YjDqpE3GLQIVgkKQg/edit#gid=69851113"/>
              </a:rPr>
              <a:t>- High false positive rates</a:t>
            </a:r>
          </a:p>
          <a:p>
            <a:pPr algn="l" marL="0" indent="0" lvl="0">
              <a:lnSpc>
                <a:spcPts val="4214"/>
              </a:lnSpc>
            </a:pPr>
          </a:p>
          <a:p>
            <a:pPr algn="l" marL="0" indent="0" lvl="0">
              <a:lnSpc>
                <a:spcPts val="4214"/>
              </a:lnSpc>
            </a:pPr>
            <a:r>
              <a:rPr lang="en-US" b="true" sz="2809" spc="-2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hlinkClick r:id="rId7" tooltip="https://docs.google.com/spreadsheets/d/1DUF2isFWsqVSYhbaACYtbgcLi_YjDqpE3GLQIVgkKQg/edit#gid=69851113"/>
              </a:rPr>
              <a:t>Our LLM Agent:</a:t>
            </a:r>
          </a:p>
          <a:p>
            <a:pPr algn="l" marL="0" indent="0" lvl="0">
              <a:lnSpc>
                <a:spcPts val="4036"/>
              </a:lnSpc>
            </a:pPr>
            <a:r>
              <a:rPr lang="en-US" sz="2691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8" tooltip="https://docs.google.com/spreadsheets/d/1DUF2isFWsqVSYhbaACYtbgcLi_YjDqpE3GLQIVgkKQg/edit#gid=69851113"/>
              </a:rPr>
              <a:t>- Reasons over patterns across time</a:t>
            </a:r>
          </a:p>
          <a:p>
            <a:pPr algn="l" marL="0" indent="0" lvl="0">
              <a:lnSpc>
                <a:spcPts val="4036"/>
              </a:lnSpc>
            </a:pPr>
            <a:r>
              <a:rPr lang="en-US" sz="2691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9" tooltip="https://docs.google.com/spreadsheets/d/1DUF2isFWsqVSYhbaACYtbgcLi_YjDqpE3GLQIVgkKQg/edit#gid=69851113"/>
              </a:rPr>
              <a:t>- Maintains behavioral consistency</a:t>
            </a:r>
          </a:p>
          <a:p>
            <a:pPr algn="l" marL="0" indent="0" lvl="0">
              <a:lnSpc>
                <a:spcPts val="4036"/>
              </a:lnSpc>
            </a:pPr>
            <a:r>
              <a:rPr lang="en-US" sz="2691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10" tooltip="https://docs.google.com/spreadsheets/d/1DUF2isFWsqVSYhbaACYtbgcLi_YjDqpE3GLQIVgkKQg/edit#gid=69851113"/>
              </a:rPr>
              <a:t>- Context-aware decisions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9744576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258688" y="76240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0">
            <a:off x="13985752" y="-13609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1" id="11"/>
          <p:cNvSpPr/>
          <p:nvPr/>
        </p:nvSpPr>
        <p:spPr>
          <a:xfrm>
            <a:off x="316214" y="2668043"/>
            <a:ext cx="0" cy="810781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8494703" y="9700389"/>
            <a:ext cx="781960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-17-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717" y="2239165"/>
            <a:ext cx="13518618" cy="735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>
              <a:lnSpc>
                <a:spcPts val="7134"/>
              </a:lnSpc>
            </a:pPr>
          </a:p>
          <a:p>
            <a:pPr algn="l" rtl="true">
              <a:lnSpc>
                <a:spcPts val="5758"/>
              </a:lnSpc>
            </a:pPr>
            <a:r>
              <a:rPr lang="ar-EG" b="true" sz="3838" spc="-3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 val="true"/>
              </a:rPr>
              <a:t>:</a:t>
            </a:r>
            <a:r>
              <a:rPr lang="en-US" b="true" sz="3838" spc="-3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Local LLM Inference</a:t>
            </a:r>
          </a:p>
          <a:p>
            <a:pPr algn="l" rtl="true">
              <a:lnSpc>
                <a:spcPts val="5758"/>
              </a:lnSpc>
            </a:pPr>
            <a:r>
              <a:rPr lang="en-US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Model: Llama 3.2 (Meta)</a:t>
            </a:r>
            <a:r>
              <a:rPr lang="ar-EG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 val="true"/>
              </a:rPr>
              <a:t> -</a:t>
            </a:r>
          </a:p>
          <a:p>
            <a:pPr algn="l" rtl="true">
              <a:lnSpc>
                <a:spcPts val="5758"/>
              </a:lnSpc>
              <a:spcBef>
                <a:spcPct val="0"/>
              </a:spcBef>
            </a:pPr>
            <a:r>
              <a:rPr lang="en-US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Runtime:</a:t>
            </a:r>
            <a:r>
              <a:rPr lang="en-US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llama.cpp (local execution)</a:t>
            </a:r>
            <a:r>
              <a:rPr lang="ar-EG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 val="true"/>
              </a:rPr>
              <a:t> -</a:t>
            </a:r>
          </a:p>
          <a:p>
            <a:pPr algn="l" rtl="true">
              <a:lnSpc>
                <a:spcPts val="5758"/>
              </a:lnSpc>
              <a:spcBef>
                <a:spcPct val="0"/>
              </a:spcBef>
            </a:pPr>
          </a:p>
          <a:p>
            <a:pPr algn="l" rtl="true">
              <a:lnSpc>
                <a:spcPts val="5758"/>
              </a:lnSpc>
              <a:spcBef>
                <a:spcPct val="0"/>
              </a:spcBef>
            </a:pPr>
            <a:r>
              <a:rPr lang="ar-EG" b="true" sz="3838" spc="-3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 val="true"/>
              </a:rPr>
              <a:t>?</a:t>
            </a:r>
            <a:r>
              <a:rPr lang="en-US" b="true" sz="3838" spc="-3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local</a:t>
            </a:r>
          </a:p>
          <a:p>
            <a:pPr algn="l" rtl="true">
              <a:lnSpc>
                <a:spcPts val="5758"/>
              </a:lnSpc>
              <a:spcBef>
                <a:spcPct val="0"/>
              </a:spcBef>
            </a:pPr>
            <a:r>
              <a:rPr lang="en-US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Zero network latency</a:t>
            </a:r>
            <a:r>
              <a:rPr lang="ar-EG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 val="true"/>
              </a:rPr>
              <a:t> -</a:t>
            </a:r>
          </a:p>
          <a:p>
            <a:pPr algn="l" rtl="true">
              <a:lnSpc>
                <a:spcPts val="5758"/>
              </a:lnSpc>
              <a:spcBef>
                <a:spcPct val="0"/>
              </a:spcBef>
            </a:pPr>
            <a:r>
              <a:rPr lang="en-US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Privacy preservation</a:t>
            </a:r>
            <a:r>
              <a:rPr lang="ar-EG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 val="true"/>
              </a:rPr>
              <a:t> -</a:t>
            </a:r>
          </a:p>
          <a:p>
            <a:pPr algn="l" rtl="true">
              <a:lnSpc>
                <a:spcPts val="5758"/>
              </a:lnSpc>
              <a:spcBef>
                <a:spcPct val="0"/>
              </a:spcBef>
            </a:pPr>
            <a:r>
              <a:rPr lang="en-US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Works offline</a:t>
            </a:r>
            <a:r>
              <a:rPr lang="ar-EG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 val="true"/>
              </a:rPr>
              <a:t> -</a:t>
            </a:r>
          </a:p>
          <a:p>
            <a:pPr algn="l" rtl="true">
              <a:lnSpc>
                <a:spcPts val="5758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297401" y="574862"/>
            <a:ext cx="13990568" cy="90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0">
              <a:lnSpc>
                <a:spcPts val="7200"/>
              </a:lnSpc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</a:t>
            </a: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asoning Stage Technology Stack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9744576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258688" y="76240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true" flipV="true" rot="0">
            <a:off x="13985752" y="-13609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483848" y="9700389"/>
            <a:ext cx="803672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-18-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271982"/>
            <a:ext cx="18288000" cy="559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Structured Input – The system sends summarized driver metrics (EAR, PERCLOS, blink rate, eye state) as JSON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Context Building – Data is treated as a continuous driver state, not a single frame event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Reasoning – The model evaluates risk level (no action / gentle / urgent alert)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Decision Output –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 clear, structured command is returned for the alert system</a:t>
            </a:r>
          </a:p>
          <a:p>
            <a:pPr algn="ctr" rtl="true">
              <a:lnSpc>
                <a:spcPts val="75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297401" y="571500"/>
            <a:ext cx="1399056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LLM Chain Stages using LLAMA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3985752" y="-13609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true" flipV="false" rot="0">
            <a:off x="14258688" y="76240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8478683" y="9700389"/>
            <a:ext cx="814002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-19-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43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46444" y="797753"/>
            <a:ext cx="1846482" cy="143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1393"/>
              </a:lnSpc>
            </a:pPr>
            <a:r>
              <a:rPr lang="en-US" b="true" sz="9494" spc="-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46444" y="2716837"/>
            <a:ext cx="1846482" cy="143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1393"/>
              </a:lnSpc>
            </a:pPr>
            <a:r>
              <a:rPr lang="en-US" b="true" sz="9494" spc="-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46444" y="4635921"/>
            <a:ext cx="1846482" cy="143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1393"/>
              </a:lnSpc>
            </a:pPr>
            <a:r>
              <a:rPr lang="en-US" b="true" sz="9494" spc="-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46444" y="6555005"/>
            <a:ext cx="1846482" cy="143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1393"/>
              </a:lnSpc>
            </a:pPr>
            <a:r>
              <a:rPr lang="en-US" b="true" sz="9494" spc="-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46444" y="8474089"/>
            <a:ext cx="1846482" cy="143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1393"/>
              </a:lnSpc>
            </a:pPr>
            <a:r>
              <a:rPr lang="en-US" b="true" sz="9494" spc="-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3609" y="6897496"/>
            <a:ext cx="4185018" cy="73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3032"/>
              </a:lnSpc>
            </a:pPr>
            <a:r>
              <a:rPr lang="en-US" b="true" sz="2333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Solution: Architecture &amp; Logic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3979" y="1067622"/>
            <a:ext cx="4184648" cy="73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3032"/>
              </a:lnSpc>
            </a:pPr>
            <a:r>
              <a:rPr lang="en-US" b="true" sz="2333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Introduction &amp; Problem Definition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3609" y="8843467"/>
            <a:ext cx="4185018" cy="73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3032"/>
              </a:lnSpc>
            </a:pPr>
            <a:r>
              <a:rPr lang="en-US" b="true" sz="2333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Testing, Results &amp; Future Outlook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3979" y="3198012"/>
            <a:ext cx="4184648" cy="36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3032"/>
              </a:lnSpc>
            </a:pPr>
            <a:r>
              <a:rPr lang="en-US" b="true" sz="2333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Analysis &amp; Specifications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3979" y="4955545"/>
            <a:ext cx="4184648" cy="73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3032"/>
              </a:lnSpc>
            </a:pPr>
            <a:r>
              <a:rPr lang="en-US" b="true" sz="2333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Engineering Development &amp; Challenges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24550" y="3842852"/>
            <a:ext cx="6635830" cy="183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14450"/>
              </a:lnSpc>
            </a:pPr>
            <a:r>
              <a:rPr lang="en-US" b="true" sz="12042" spc="-96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Agenda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3687458" y="6437880"/>
            <a:ext cx="4600542" cy="3849120"/>
          </a:xfrm>
          <a:custGeom>
            <a:avLst/>
            <a:gdLst/>
            <a:ahLst/>
            <a:cxnLst/>
            <a:rect r="r" b="b" t="t" l="l"/>
            <a:pathLst>
              <a:path h="3849120" w="4600542">
                <a:moveTo>
                  <a:pt x="4600542" y="0"/>
                </a:moveTo>
                <a:lnTo>
                  <a:pt x="0" y="0"/>
                </a:lnTo>
                <a:lnTo>
                  <a:pt x="0" y="3849120"/>
                </a:lnTo>
                <a:lnTo>
                  <a:pt x="4600542" y="3849120"/>
                </a:lnTo>
                <a:lnTo>
                  <a:pt x="460054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13683565" y="0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5" y="0"/>
                </a:lnTo>
                <a:lnTo>
                  <a:pt x="4604435" y="385237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8570343" y="9700389"/>
            <a:ext cx="630681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-3-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38729" y="3251068"/>
            <a:ext cx="18828915" cy="463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Understanding Model Behavior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Learning how the LLM reacts to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numerical, structured data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Determinism Control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Preventing creativity and enforcing consistent, predictable decisions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Latency Evaluation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Verifying the model meets real-time requirements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Design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Iterating prompts to avoid ambiguous or unclear decisions</a:t>
            </a:r>
          </a:p>
          <a:p>
            <a:pPr algn="l">
              <a:lnSpc>
                <a:spcPts val="7500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3985752" y="-13609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14258688" y="76240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297401" y="121024"/>
            <a:ext cx="13990568" cy="181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Research Phase: W</a:t>
            </a: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orking with LLAMA &amp; Identified Challenges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21603" y="9700389"/>
            <a:ext cx="928162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-20-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392696"/>
            <a:ext cx="18288000" cy="559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Fully Local Execution 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No cloud dependency, all inference runs on-device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Hardware Compatibility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Jetson is powerful enough to run LLAMA 3 in real time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Efficiency &amp; Performance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llama.cpp is lightweight and optimized for low latency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Comparison to Alternatives 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Preferred over cloud APIs or heavy frameworks for privacy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and timing</a:t>
            </a:r>
          </a:p>
          <a:p>
            <a:pPr algn="ctr" rtl="true">
              <a:lnSpc>
                <a:spcPts val="75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297401" y="121024"/>
            <a:ext cx="13990568" cy="181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llama.cpp</a:t>
            </a: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(Python) on NVIDIA Jetson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3985752" y="-13609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true" flipV="false" rot="0">
            <a:off x="14258688" y="76240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8478683" y="9700389"/>
            <a:ext cx="814002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-21-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8702" y="2610253"/>
            <a:ext cx="15080267" cy="724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9"/>
              </a:lnSpc>
            </a:pPr>
          </a:p>
          <a:p>
            <a:pPr algn="l">
              <a:lnSpc>
                <a:spcPts val="7309"/>
              </a:lnSpc>
            </a:pPr>
            <a:r>
              <a:rPr lang="en-US" b="true" sz="3277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The answer is Priority-Based Rule Hierarchy!</a:t>
            </a:r>
          </a:p>
          <a:p>
            <a:pPr algn="l" marL="707641" indent="-353821" lvl="1">
              <a:lnSpc>
                <a:spcPts val="7309"/>
              </a:lnSpc>
              <a:buFont typeface="Arial"/>
              <a:buChar char="•"/>
            </a:pP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R1 (Highest Priority): Eyes closed &gt;2000ms → EMERGENCY</a:t>
            </a:r>
          </a:p>
          <a:p>
            <a:pPr algn="l" marL="707641" indent="-353821" lvl="1">
              <a:lnSpc>
                <a:spcPts val="7309"/>
              </a:lnSpc>
              <a:buFont typeface="Arial"/>
              <a:buChar char="•"/>
            </a:pP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2: Eyes closed &gt;500ms → URGENT</a:t>
            </a:r>
          </a:p>
          <a:p>
            <a:pPr algn="l" marL="707641" indent="-353821" lvl="1">
              <a:lnSpc>
                <a:spcPts val="7309"/>
              </a:lnSpc>
              <a:buFont typeface="Arial"/>
              <a:buChar char="•"/>
            </a:pP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3: PERCLOS &gt;0.30 AND EAR &lt;0.20 → URGENT</a:t>
            </a:r>
          </a:p>
          <a:p>
            <a:pPr algn="l" marL="707641" indent="-353821" lvl="1">
              <a:lnSpc>
                <a:spcPts val="7309"/>
              </a:lnSpc>
              <a:buFont typeface="Arial"/>
              <a:buChar char="•"/>
            </a:pP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4: PERCLOS &gt;0.30 OR prolonged closure → MODERATE</a:t>
            </a:r>
          </a:p>
          <a:p>
            <a:pPr algn="l" marL="707641" indent="-353821" lvl="1">
              <a:lnSpc>
                <a:spcPts val="7309"/>
              </a:lnSpc>
              <a:buFont typeface="Arial"/>
              <a:buChar char="•"/>
            </a:pP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5-R7: Early warning and normal states</a:t>
            </a:r>
          </a:p>
          <a:p>
            <a:pPr algn="ctr">
              <a:lnSpc>
                <a:spcPts val="7309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297401" y="121024"/>
            <a:ext cx="13990568" cy="181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</a:t>
            </a: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ow the LLM Agent Evaluates Fatigue?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3985752" y="-13609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true" flipV="false" rot="0">
            <a:off x="14258688" y="76240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433684" y="9700389"/>
            <a:ext cx="903999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-22-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6192" y="2396181"/>
            <a:ext cx="17642654" cy="735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</a:pPr>
          </a:p>
          <a:p>
            <a:pPr algn="l" rtl="true">
              <a:lnSpc>
                <a:spcPts val="4919"/>
              </a:lnSpc>
            </a:pPr>
          </a:p>
          <a:p>
            <a:pPr algn="l" rtl="true">
              <a:lnSpc>
                <a:spcPts val="4919"/>
              </a:lnSpc>
            </a:pPr>
            <a:r>
              <a:rPr lang="ar-EG" sz="3279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 val="true"/>
              </a:rPr>
              <a:t>:</a:t>
            </a: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Input Example from Stage 1</a:t>
            </a:r>
          </a:p>
          <a:p>
            <a:pPr algn="l" rtl="true">
              <a:lnSpc>
                <a:spcPts val="4919"/>
              </a:lnSpc>
            </a:pPr>
          </a:p>
          <a:p>
            <a:pPr algn="l" rtl="true">
              <a:lnSpc>
                <a:spcPts val="4919"/>
              </a:lnSpc>
            </a:pPr>
          </a:p>
          <a:p>
            <a:pPr algn="r">
              <a:lnSpc>
                <a:spcPts val="4919"/>
              </a:lnSpc>
            </a:pPr>
          </a:p>
          <a:p>
            <a:pPr algn="r">
              <a:lnSpc>
                <a:spcPts val="4919"/>
              </a:lnSpc>
            </a:pPr>
          </a:p>
          <a:p>
            <a:pPr algn="l" rtl="true">
              <a:lnSpc>
                <a:spcPts val="4919"/>
              </a:lnSpc>
            </a:pPr>
            <a:r>
              <a:rPr lang="ar-EG" sz="3279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 val="true"/>
              </a:rPr>
              <a:t> :</a:t>
            </a: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 to Stage 3</a:t>
            </a:r>
          </a:p>
          <a:p>
            <a:pPr algn="just">
              <a:lnSpc>
                <a:spcPts val="4019"/>
              </a:lnSpc>
            </a:pPr>
            <a:r>
              <a:rPr lang="en-US" sz="2679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{"command": "URGENT_ALERT","sleep": 0,  "severity": "HIGH"}</a:t>
            </a:r>
          </a:p>
          <a:p>
            <a:pPr algn="l" rtl="true">
              <a:lnSpc>
                <a:spcPts val="2969"/>
              </a:lnSpc>
            </a:pPr>
            <a:r>
              <a:rPr lang="ar-EG" b="true" sz="1979" spc="-1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 val="true"/>
              </a:rPr>
              <a:t> </a:t>
            </a:r>
          </a:p>
          <a:p>
            <a:pPr algn="r">
              <a:lnSpc>
                <a:spcPts val="2519"/>
              </a:lnSpc>
            </a:pPr>
          </a:p>
          <a:p>
            <a:pPr algn="r">
              <a:lnSpc>
                <a:spcPts val="4919"/>
              </a:lnSpc>
            </a:pPr>
          </a:p>
          <a:p>
            <a:pPr algn="l" rtl="true">
              <a:lnSpc>
                <a:spcPts val="491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009618" y="2491431"/>
            <a:ext cx="9278351" cy="3908505"/>
          </a:xfrm>
          <a:custGeom>
            <a:avLst/>
            <a:gdLst/>
            <a:ahLst/>
            <a:cxnLst/>
            <a:rect r="r" b="b" t="t" l="l"/>
            <a:pathLst>
              <a:path h="3908505" w="9278351">
                <a:moveTo>
                  <a:pt x="0" y="0"/>
                </a:moveTo>
                <a:lnTo>
                  <a:pt x="9278351" y="0"/>
                </a:lnTo>
                <a:lnTo>
                  <a:pt x="9278351" y="3908505"/>
                </a:lnTo>
                <a:lnTo>
                  <a:pt x="0" y="390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258688" y="76240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true" rot="0">
            <a:off x="13985752" y="-13609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8" id="8"/>
          <p:cNvSpPr/>
          <p:nvPr/>
        </p:nvSpPr>
        <p:spPr>
          <a:xfrm>
            <a:off x="316214" y="2668043"/>
            <a:ext cx="0" cy="810781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297401" y="121024"/>
            <a:ext cx="13990568" cy="181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Agent Input/Output</a:t>
            </a:r>
          </a:p>
          <a:p>
            <a:pPr algn="ctr" marL="0" indent="0" lvl="0">
              <a:lnSpc>
                <a:spcPts val="7200"/>
              </a:lnSpc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Structured JSON Communication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38061" y="9700389"/>
            <a:ext cx="895245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-23-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2494" y="3500801"/>
            <a:ext cx="17981311" cy="460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</a:p>
          <a:p>
            <a:pPr algn="l">
              <a:lnSpc>
                <a:spcPts val="6160"/>
              </a:lnSpc>
            </a:pPr>
            <a:r>
              <a:rPr lang="en-US" sz="4106" spc="-32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Forbidden</a:t>
            </a:r>
            <a:r>
              <a:rPr lang="en-US" sz="4106" spc="-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Free-form text, multiple commands, non-determinism</a:t>
            </a:r>
          </a:p>
          <a:p>
            <a:pPr algn="l">
              <a:lnSpc>
                <a:spcPts val="6160"/>
              </a:lnSpc>
            </a:pPr>
            <a:r>
              <a:rPr lang="en-US" sz="4106" spc="-32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Enforced</a:t>
            </a:r>
            <a:r>
              <a:rPr lang="en-US" sz="4106" spc="-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Strict JSON schema validation</a:t>
            </a:r>
          </a:p>
          <a:p>
            <a:pPr algn="l">
              <a:lnSpc>
                <a:spcPts val="6160"/>
              </a:lnSpc>
            </a:pPr>
            <a:r>
              <a:rPr lang="en-US" sz="4106" spc="-32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Fallback</a:t>
            </a:r>
            <a:r>
              <a:rPr lang="en-US" sz="4106" spc="-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Protocol-level error handling for invalid LLM outputs</a:t>
            </a:r>
          </a:p>
          <a:p>
            <a:pPr algn="l">
              <a:lnSpc>
                <a:spcPts val="6160"/>
              </a:lnSpc>
            </a:pPr>
            <a:r>
              <a:rPr lang="en-US" sz="4106" spc="-32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Result</a:t>
            </a:r>
            <a:r>
              <a:rPr lang="en-US" sz="4106" spc="-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Predictable, auditable decisions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</a:p>
        </p:txBody>
      </p:sp>
      <p:sp>
        <p:nvSpPr>
          <p:cNvPr name="AutoShape 3" id="3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11088" y="77764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true" rot="0">
            <a:off x="14138152" y="-12085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297401" y="121024"/>
            <a:ext cx="13990568" cy="181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Agent Constraints - Ensuring Deterministic Behavior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11088" y="77764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0">
            <a:off x="14138152" y="-12085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6" id="6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1020488" y="6583710"/>
            <a:ext cx="4467613" cy="5446664"/>
            <a:chOff x="0" y="0"/>
            <a:chExt cx="5956817" cy="7262218"/>
          </a:xfrm>
        </p:grpSpPr>
        <p:grpSp>
          <p:nvGrpSpPr>
            <p:cNvPr name="Group 8" id="8"/>
            <p:cNvGrpSpPr/>
            <p:nvPr/>
          </p:nvGrpSpPr>
          <p:grpSpPr>
            <a:xfrm rot="2700000">
              <a:off x="1689478" y="4841773"/>
              <a:ext cx="4617065" cy="923277"/>
              <a:chOff x="0" y="0"/>
              <a:chExt cx="31900754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8884010" y="0"/>
                    </a:moveTo>
                    <a:lnTo>
                      <a:pt x="25254845" y="0"/>
                    </a:lnTo>
                    <a:lnTo>
                      <a:pt x="25262464" y="7620"/>
                    </a:lnTo>
                    <a:lnTo>
                      <a:pt x="31900754" y="6379210"/>
                    </a:lnTo>
                    <a:lnTo>
                      <a:pt x="8024961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2700000">
              <a:off x="-170478" y="3883289"/>
              <a:ext cx="3806709" cy="923277"/>
              <a:chOff x="0" y="0"/>
              <a:chExt cx="26301750" cy="6379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2700000">
              <a:off x="-231052" y="1210664"/>
              <a:ext cx="3806709" cy="923277"/>
              <a:chOff x="0" y="0"/>
              <a:chExt cx="26301750" cy="637921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</p:sp>
        </p:grpSp>
      </p:grp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34462" r="0" b="35205"/>
          <a:stretch>
            <a:fillRect/>
          </a:stretch>
        </p:blipFill>
        <p:spPr>
          <a:xfrm flipH="false" flipV="false" rot="0">
            <a:off x="2927003" y="2553122"/>
            <a:ext cx="12845524" cy="692856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930623" y="380011"/>
            <a:ext cx="2426755" cy="112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56"/>
              </a:lnSpc>
              <a:spcBef>
                <a:spcPct val="0"/>
              </a:spcBef>
            </a:pPr>
            <a:r>
              <a:rPr lang="en-US" b="true" sz="6371" spc="-5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412350" y="4656910"/>
            <a:ext cx="7559699" cy="219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6"/>
              </a:lnSpc>
            </a:pPr>
            <a:r>
              <a:rPr lang="en-US" b="true" sz="5957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activity diagram</a:t>
            </a:r>
          </a:p>
          <a:p>
            <a:pPr algn="ctr">
              <a:lnSpc>
                <a:spcPts val="8936"/>
              </a:lnSpc>
              <a:spcBef>
                <a:spcPct val="0"/>
              </a:spcBef>
            </a:pPr>
            <a:r>
              <a:rPr lang="en-US" b="true" sz="5957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part 1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546523" y="1028700"/>
            <a:ext cx="6403103" cy="9394499"/>
          </a:xfrm>
          <a:custGeom>
            <a:avLst/>
            <a:gdLst/>
            <a:ahLst/>
            <a:cxnLst/>
            <a:rect r="r" b="b" t="t" l="l"/>
            <a:pathLst>
              <a:path h="9394499" w="6403103">
                <a:moveTo>
                  <a:pt x="0" y="0"/>
                </a:moveTo>
                <a:lnTo>
                  <a:pt x="6403104" y="0"/>
                </a:lnTo>
                <a:lnTo>
                  <a:pt x="6403104" y="9394499"/>
                </a:lnTo>
                <a:lnTo>
                  <a:pt x="0" y="939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6717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92595" y="-154887"/>
            <a:ext cx="6956907" cy="10441887"/>
          </a:xfrm>
          <a:custGeom>
            <a:avLst/>
            <a:gdLst/>
            <a:ahLst/>
            <a:cxnLst/>
            <a:rect r="r" b="b" t="t" l="l"/>
            <a:pathLst>
              <a:path h="10441887" w="6956907">
                <a:moveTo>
                  <a:pt x="0" y="0"/>
                </a:moveTo>
                <a:lnTo>
                  <a:pt x="6956907" y="0"/>
                </a:lnTo>
                <a:lnTo>
                  <a:pt x="6956907" y="10441887"/>
                </a:lnTo>
                <a:lnTo>
                  <a:pt x="0" y="10441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745" y="4518803"/>
            <a:ext cx="6412111" cy="334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8936"/>
              </a:lnSpc>
              <a:spcBef>
                <a:spcPct val="0"/>
              </a:spcBef>
            </a:pPr>
            <a:r>
              <a:rPr lang="en-US" b="true" sz="5957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activity</a:t>
            </a:r>
            <a:r>
              <a:rPr lang="en-US" b="true" sz="5957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diagram</a:t>
            </a:r>
          </a:p>
          <a:p>
            <a:pPr algn="ctr" rtl="true">
              <a:lnSpc>
                <a:spcPts val="8936"/>
              </a:lnSpc>
              <a:spcBef>
                <a:spcPct val="0"/>
              </a:spcBef>
            </a:pPr>
            <a:r>
              <a:rPr lang="en-US" b="true" sz="5957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part 2</a:t>
            </a:r>
            <a:r>
              <a:rPr lang="ar-EG" b="true" sz="5957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 val="true"/>
              </a:rPr>
              <a:t> </a:t>
            </a:r>
          </a:p>
          <a:p>
            <a:pPr algn="ctr" rtl="true">
              <a:lnSpc>
                <a:spcPts val="89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9260" y="590833"/>
            <a:ext cx="10914043" cy="9413362"/>
          </a:xfrm>
          <a:custGeom>
            <a:avLst/>
            <a:gdLst/>
            <a:ahLst/>
            <a:cxnLst/>
            <a:rect r="r" b="b" t="t" l="l"/>
            <a:pathLst>
              <a:path h="9413362" w="10914043">
                <a:moveTo>
                  <a:pt x="0" y="0"/>
                </a:moveTo>
                <a:lnTo>
                  <a:pt x="10914043" y="0"/>
                </a:lnTo>
                <a:lnTo>
                  <a:pt x="10914043" y="9413362"/>
                </a:lnTo>
                <a:lnTo>
                  <a:pt x="0" y="9413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065556"/>
            <a:ext cx="7088068" cy="221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8936"/>
              </a:lnSpc>
              <a:spcBef>
                <a:spcPct val="0"/>
              </a:spcBef>
            </a:pPr>
            <a:r>
              <a:rPr lang="en-US" b="true" sz="5957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activity</a:t>
            </a:r>
            <a:r>
              <a:rPr lang="en-US" b="true" sz="5957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diagram part 3</a:t>
            </a:r>
            <a:r>
              <a:rPr lang="ar-EG" b="true" sz="5957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 val="true"/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8584" y="0"/>
            <a:ext cx="15795777" cy="10287000"/>
          </a:xfrm>
          <a:custGeom>
            <a:avLst/>
            <a:gdLst/>
            <a:ahLst/>
            <a:cxnLst/>
            <a:rect r="r" b="b" t="t" l="l"/>
            <a:pathLst>
              <a:path h="10287000" w="15795777">
                <a:moveTo>
                  <a:pt x="0" y="0"/>
                </a:moveTo>
                <a:lnTo>
                  <a:pt x="15795777" y="0"/>
                </a:lnTo>
                <a:lnTo>
                  <a:pt x="157957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123825"/>
            <a:ext cx="3990723" cy="1545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  <a:spcBef>
                <a:spcPct val="0"/>
              </a:spcBef>
            </a:pPr>
            <a:r>
              <a:rPr lang="en-US" b="true" sz="4145" spc="-3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 case Diagram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4311287" y="9254235"/>
            <a:ext cx="4748452" cy="8129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3209138" y="9258300"/>
            <a:ext cx="810781" cy="0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6353531"/>
            <a:ext cx="4701358" cy="3933469"/>
          </a:xfrm>
          <a:custGeom>
            <a:avLst/>
            <a:gdLst/>
            <a:ahLst/>
            <a:cxnLst/>
            <a:rect r="r" b="b" t="t" l="l"/>
            <a:pathLst>
              <a:path h="3933469" w="4701358">
                <a:moveTo>
                  <a:pt x="0" y="0"/>
                </a:moveTo>
                <a:lnTo>
                  <a:pt x="4701358" y="0"/>
                </a:lnTo>
                <a:lnTo>
                  <a:pt x="4701358" y="3933469"/>
                </a:lnTo>
                <a:lnTo>
                  <a:pt x="0" y="3933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41154" y="1861621"/>
            <a:ext cx="15008061" cy="5416369"/>
          </a:xfrm>
          <a:custGeom>
            <a:avLst/>
            <a:gdLst/>
            <a:ahLst/>
            <a:cxnLst/>
            <a:rect r="r" b="b" t="t" l="l"/>
            <a:pathLst>
              <a:path h="5416369" w="15008061">
                <a:moveTo>
                  <a:pt x="0" y="0"/>
                </a:moveTo>
                <a:lnTo>
                  <a:pt x="15008061" y="0"/>
                </a:lnTo>
                <a:lnTo>
                  <a:pt x="15008061" y="5416369"/>
                </a:lnTo>
                <a:lnTo>
                  <a:pt x="0" y="5416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85" t="0" r="-2673" b="-50003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6" id="6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543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506714" y="4861174"/>
            <a:ext cx="0" cy="810781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570343" y="9700389"/>
            <a:ext cx="630681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-3-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5226" y="3421974"/>
            <a:ext cx="17129699" cy="4334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1"/>
              </a:lnSpc>
              <a:spcBef>
                <a:spcPct val="0"/>
              </a:spcBef>
            </a:pPr>
          </a:p>
          <a:p>
            <a:pPr algn="l" marL="836412" indent="-418206" lvl="1">
              <a:lnSpc>
                <a:spcPts val="5811"/>
              </a:lnSpc>
              <a:spcBef>
                <a:spcPct val="0"/>
              </a:spcBef>
              <a:buFont typeface="Arial"/>
              <a:buChar char="•"/>
            </a:pPr>
            <a:r>
              <a:rPr lang="en-US" sz="3874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GENTLE_ALERT: Early warning audio cue</a:t>
            </a:r>
          </a:p>
          <a:p>
            <a:pPr algn="l" marL="836412" indent="-418206" lvl="1">
              <a:lnSpc>
                <a:spcPts val="5811"/>
              </a:lnSpc>
              <a:spcBef>
                <a:spcPct val="0"/>
              </a:spcBef>
              <a:buFont typeface="Arial"/>
              <a:buChar char="•"/>
            </a:pPr>
            <a:r>
              <a:rPr lang="en-US" sz="3874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MODERATE_ALERT: Persistent tone + visual indication</a:t>
            </a:r>
          </a:p>
          <a:p>
            <a:pPr algn="l" marL="836412" indent="-418206" lvl="1">
              <a:lnSpc>
                <a:spcPts val="5811"/>
              </a:lnSpc>
              <a:spcBef>
                <a:spcPct val="0"/>
              </a:spcBef>
              <a:buFont typeface="Arial"/>
              <a:buChar char="•"/>
            </a:pPr>
            <a:r>
              <a:rPr lang="en-US" sz="3874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URGENT_ALERT: Loud alarm + immediate intervention prompt</a:t>
            </a:r>
          </a:p>
          <a:p>
            <a:pPr algn="l" marL="836412" indent="-418206" lvl="1">
              <a:lnSpc>
                <a:spcPts val="5811"/>
              </a:lnSpc>
              <a:spcBef>
                <a:spcPct val="0"/>
              </a:spcBef>
              <a:buFont typeface="Arial"/>
              <a:buChar char="•"/>
            </a:pPr>
            <a:r>
              <a:rPr lang="en-US" sz="3874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EMERGENCY_ALERT: Maximum intensity + safety recommendation</a:t>
            </a:r>
          </a:p>
          <a:p>
            <a:pPr algn="ctr" rtl="true">
              <a:lnSpc>
                <a:spcPts val="5811"/>
              </a:lnSpc>
              <a:spcBef>
                <a:spcPct val="0"/>
              </a:spcBef>
            </a:pPr>
          </a:p>
        </p:txBody>
      </p:sp>
      <p:sp>
        <p:nvSpPr>
          <p:cNvPr name="AutoShape 3" id="3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11088" y="77764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true" rot="0">
            <a:off x="14138152" y="-12085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14258688" y="76240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297401" y="1028700"/>
            <a:ext cx="13990568" cy="181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Alert Generation - Tiered Response System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3090052"/>
            <a:ext cx="16230600" cy="0"/>
          </a:xfrm>
          <a:prstGeom prst="line">
            <a:avLst/>
          </a:prstGeom>
          <a:ln cap="rnd" w="28575">
            <a:solidFill>
              <a:srgbClr val="00ADB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-1020488" y="6583710"/>
            <a:ext cx="4467613" cy="5446664"/>
            <a:chOff x="0" y="0"/>
            <a:chExt cx="5956817" cy="7262218"/>
          </a:xfrm>
        </p:grpSpPr>
        <p:grpSp>
          <p:nvGrpSpPr>
            <p:cNvPr name="Group 11" id="11"/>
            <p:cNvGrpSpPr/>
            <p:nvPr/>
          </p:nvGrpSpPr>
          <p:grpSpPr>
            <a:xfrm rot="2700000">
              <a:off x="1689478" y="4841773"/>
              <a:ext cx="4617065" cy="923277"/>
              <a:chOff x="0" y="0"/>
              <a:chExt cx="31900754" cy="637921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8884010" y="0"/>
                    </a:moveTo>
                    <a:lnTo>
                      <a:pt x="25254845" y="0"/>
                    </a:lnTo>
                    <a:lnTo>
                      <a:pt x="25262464" y="7620"/>
                    </a:lnTo>
                    <a:lnTo>
                      <a:pt x="31900754" y="6379210"/>
                    </a:lnTo>
                    <a:lnTo>
                      <a:pt x="8024961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2700000">
              <a:off x="-170478" y="3883289"/>
              <a:ext cx="3806709" cy="923277"/>
              <a:chOff x="0" y="0"/>
              <a:chExt cx="26301750" cy="6379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2700000">
              <a:off x="-231052" y="1210664"/>
              <a:ext cx="3806709" cy="923277"/>
              <a:chOff x="0" y="0"/>
              <a:chExt cx="26301750" cy="637921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</p:sp>
        </p:grp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7503" y="585787"/>
            <a:ext cx="1726935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</a:pPr>
            <a:r>
              <a:rPr lang="en-US" b="true" sz="5700" spc="-4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Key Achievements - What We will Accomplish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68426" y="2265408"/>
            <a:ext cx="11075869" cy="41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477022" y="2670500"/>
            <a:ext cx="9457096" cy="658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3554" indent="-356777" lvl="1">
              <a:lnSpc>
                <a:spcPts val="6610"/>
              </a:lnSpc>
              <a:buFont typeface="Arial"/>
              <a:buChar char="•"/>
            </a:pPr>
            <a:r>
              <a:rPr lang="en-US" sz="3305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Pure LLM autonomy: No external validation logic</a:t>
            </a:r>
          </a:p>
          <a:p>
            <a:pPr algn="l" marL="713554" indent="-356777" lvl="1">
              <a:lnSpc>
                <a:spcPts val="6610"/>
              </a:lnSpc>
              <a:buFont typeface="Arial"/>
              <a:buChar char="•"/>
            </a:pPr>
            <a:r>
              <a:rPr lang="en-US" sz="3305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Real-time stream processing: NDJSON pipeline with freeze prevention</a:t>
            </a:r>
          </a:p>
          <a:p>
            <a:pPr algn="l" marL="713554" indent="-356777" lvl="1">
              <a:lnSpc>
                <a:spcPts val="6610"/>
              </a:lnSpc>
              <a:buFont typeface="Arial"/>
              <a:buChar char="•"/>
            </a:pPr>
            <a:r>
              <a:rPr lang="en-US" sz="3305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Medical-grade thresholds: Based on NHTSA/ISO standards</a:t>
            </a:r>
          </a:p>
          <a:p>
            <a:pPr algn="l" marL="713554" indent="-356777" lvl="1">
              <a:lnSpc>
                <a:spcPts val="6610"/>
              </a:lnSpc>
              <a:buFont typeface="Arial"/>
              <a:buChar char="•"/>
            </a:pPr>
            <a:r>
              <a:rPr lang="en-US" sz="3305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Edge deployment ready: llama.cpp + Llama 3.2 local inference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020488" y="3266052"/>
            <a:ext cx="7188914" cy="8764322"/>
            <a:chOff x="0" y="0"/>
            <a:chExt cx="9585219" cy="11685763"/>
          </a:xfrm>
        </p:grpSpPr>
        <p:grpSp>
          <p:nvGrpSpPr>
            <p:cNvPr name="Group 7" id="7"/>
            <p:cNvGrpSpPr/>
            <p:nvPr/>
          </p:nvGrpSpPr>
          <p:grpSpPr>
            <a:xfrm rot="2700000">
              <a:off x="2718569" y="7790982"/>
              <a:ext cx="7429400" cy="1485661"/>
              <a:chOff x="0" y="0"/>
              <a:chExt cx="31900754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8884010" y="0"/>
                    </a:moveTo>
                    <a:lnTo>
                      <a:pt x="25254845" y="0"/>
                    </a:lnTo>
                    <a:lnTo>
                      <a:pt x="25262464" y="7620"/>
                    </a:lnTo>
                    <a:lnTo>
                      <a:pt x="31900754" y="6379210"/>
                    </a:lnTo>
                    <a:lnTo>
                      <a:pt x="8024961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2700000">
              <a:off x="-274318" y="6248668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2700000">
              <a:off x="-371790" y="1948101"/>
              <a:ext cx="6125442" cy="1485661"/>
              <a:chOff x="0" y="0"/>
              <a:chExt cx="26301750" cy="637921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</p:sp>
        </p:grp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Green Wave Business Corner"/>
          <p:cNvSpPr/>
          <p:nvPr/>
        </p:nvSpPr>
        <p:spPr>
          <a:xfrm flipH="true" flipV="true" rot="0">
            <a:off x="14138152" y="-12085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3919156" y="3443891"/>
            <a:ext cx="0" cy="6843109"/>
          </a:xfrm>
          <a:prstGeom prst="line">
            <a:avLst/>
          </a:prstGeom>
          <a:ln cap="rnd" w="9525">
            <a:solidFill>
              <a:srgbClr val="6773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41372" y="3448654"/>
            <a:ext cx="18246628" cy="0"/>
          </a:xfrm>
          <a:prstGeom prst="line">
            <a:avLst/>
          </a:prstGeom>
          <a:ln cap="rnd" w="9525">
            <a:solidFill>
              <a:srgbClr val="6773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429937" y="3443891"/>
            <a:ext cx="0" cy="7228694"/>
          </a:xfrm>
          <a:prstGeom prst="line">
            <a:avLst/>
          </a:prstGeom>
          <a:ln cap="rnd" w="9525">
            <a:solidFill>
              <a:srgbClr val="6773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4693898" y="3443891"/>
            <a:ext cx="0" cy="6843109"/>
          </a:xfrm>
          <a:prstGeom prst="line">
            <a:avLst/>
          </a:prstGeom>
          <a:ln cap="rnd" w="9525">
            <a:solidFill>
              <a:srgbClr val="6773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730426" y="1028700"/>
            <a:ext cx="12827148" cy="188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0">
              <a:lnSpc>
                <a:spcPts val="7467"/>
              </a:lnSpc>
            </a:pPr>
            <a:r>
              <a:rPr lang="en-US" b="true" sz="6222" spc="-4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Next Steps - Semester B Roadmap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388335" y="4809269"/>
            <a:ext cx="3373149" cy="3572345"/>
            <a:chOff x="0" y="0"/>
            <a:chExt cx="4497532" cy="4763126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1626777" y="0"/>
              <a:ext cx="1243978" cy="1810021"/>
            </a:xfrm>
            <a:custGeom>
              <a:avLst/>
              <a:gdLst/>
              <a:ahLst/>
              <a:cxnLst/>
              <a:rect r="r" b="b" t="t" l="l"/>
              <a:pathLst>
                <a:path h="1810021" w="1243978">
                  <a:moveTo>
                    <a:pt x="1243978" y="0"/>
                  </a:moveTo>
                  <a:lnTo>
                    <a:pt x="0" y="0"/>
                  </a:lnTo>
                  <a:lnTo>
                    <a:pt x="0" y="1810021"/>
                  </a:lnTo>
                  <a:lnTo>
                    <a:pt x="1243978" y="1810021"/>
                  </a:lnTo>
                  <a:lnTo>
                    <a:pt x="1243978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813116"/>
              <a:ext cx="4497532" cy="1950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 marL="0" indent="0" lvl="0">
                <a:lnSpc>
                  <a:spcPts val="3900"/>
                </a:lnSpc>
              </a:pPr>
              <a:r>
                <a:rPr lang="en-US" sz="3000" spc="-2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Migrate from PC to embedded hardware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87972" y="4714461"/>
            <a:ext cx="3373149" cy="3667153"/>
            <a:chOff x="0" y="0"/>
            <a:chExt cx="4497532" cy="4889537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1508303" y="0"/>
              <a:ext cx="1480926" cy="1810021"/>
            </a:xfrm>
            <a:custGeom>
              <a:avLst/>
              <a:gdLst/>
              <a:ahLst/>
              <a:cxnLst/>
              <a:rect r="r" b="b" t="t" l="l"/>
              <a:pathLst>
                <a:path h="1810021" w="1480926">
                  <a:moveTo>
                    <a:pt x="1480926" y="0"/>
                  </a:moveTo>
                  <a:lnTo>
                    <a:pt x="0" y="0"/>
                  </a:lnTo>
                  <a:lnTo>
                    <a:pt x="0" y="1810021"/>
                  </a:lnTo>
                  <a:lnTo>
                    <a:pt x="1480926" y="1810021"/>
                  </a:lnTo>
                  <a:lnTo>
                    <a:pt x="1480926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939527"/>
              <a:ext cx="4497532" cy="1950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 marL="0" indent="0" lvl="0">
                <a:lnSpc>
                  <a:spcPts val="3900"/>
                </a:lnSpc>
              </a:pPr>
              <a:r>
                <a:rPr lang="en-US" sz="3000" spc="-2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Add contactless heart rate detection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375343" y="4714461"/>
            <a:ext cx="3373149" cy="3601346"/>
            <a:chOff x="0" y="0"/>
            <a:chExt cx="4497532" cy="4801795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1343756" y="0"/>
              <a:ext cx="1810021" cy="1717874"/>
            </a:xfrm>
            <a:custGeom>
              <a:avLst/>
              <a:gdLst/>
              <a:ahLst/>
              <a:cxnLst/>
              <a:rect r="r" b="b" t="t" l="l"/>
              <a:pathLst>
                <a:path h="1717874" w="1810021">
                  <a:moveTo>
                    <a:pt x="1810020" y="0"/>
                  </a:moveTo>
                  <a:lnTo>
                    <a:pt x="0" y="0"/>
                  </a:lnTo>
                  <a:lnTo>
                    <a:pt x="0" y="1717874"/>
                  </a:lnTo>
                  <a:lnTo>
                    <a:pt x="1810020" y="1717874"/>
                  </a:lnTo>
                  <a:lnTo>
                    <a:pt x="181002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930002"/>
              <a:ext cx="4497532" cy="1871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 marL="0" indent="0" lvl="0">
                <a:lnSpc>
                  <a:spcPts val="3753"/>
                </a:lnSpc>
              </a:pPr>
              <a:r>
                <a:rPr lang="en-US" sz="2887" spc="-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Integrate emotion detection for stress/aggression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8541" y="4809269"/>
            <a:ext cx="3373149" cy="3079286"/>
            <a:chOff x="0" y="0"/>
            <a:chExt cx="4497532" cy="4105714"/>
          </a:xfrm>
        </p:grpSpPr>
        <p:sp>
          <p:nvSpPr>
            <p:cNvPr name="Freeform 19" id="19"/>
            <p:cNvSpPr/>
            <p:nvPr/>
          </p:nvSpPr>
          <p:spPr>
            <a:xfrm flipH="true" flipV="false" rot="0">
              <a:off x="1422738" y="0"/>
              <a:ext cx="1652055" cy="1810021"/>
            </a:xfrm>
            <a:custGeom>
              <a:avLst/>
              <a:gdLst/>
              <a:ahLst/>
              <a:cxnLst/>
              <a:rect r="r" b="b" t="t" l="l"/>
              <a:pathLst>
                <a:path h="1810021" w="1652055">
                  <a:moveTo>
                    <a:pt x="1652056" y="0"/>
                  </a:moveTo>
                  <a:lnTo>
                    <a:pt x="0" y="0"/>
                  </a:lnTo>
                  <a:lnTo>
                    <a:pt x="0" y="1810021"/>
                  </a:lnTo>
                  <a:lnTo>
                    <a:pt x="1652056" y="1810021"/>
                  </a:lnTo>
                  <a:lnTo>
                    <a:pt x="1652056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2813116"/>
              <a:ext cx="4497532" cy="1292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 marL="0" indent="0" lvl="0">
                <a:lnSpc>
                  <a:spcPts val="3900"/>
                </a:lnSpc>
              </a:pPr>
              <a:r>
                <a:rPr lang="en-US" sz="3000" spc="-2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Real-world vehicle testing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79874" y="1626258"/>
            <a:ext cx="5122944" cy="0"/>
          </a:xfrm>
          <a:prstGeom prst="line">
            <a:avLst/>
          </a:prstGeom>
          <a:ln cap="flat" w="38100">
            <a:solidFill>
              <a:srgbClr val="16BD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616775" y="0"/>
            <a:ext cx="10671225" cy="10271054"/>
          </a:xfrm>
          <a:custGeom>
            <a:avLst/>
            <a:gdLst/>
            <a:ahLst/>
            <a:cxnLst/>
            <a:rect r="r" b="b" t="t" l="l"/>
            <a:pathLst>
              <a:path h="10271054" w="10671225">
                <a:moveTo>
                  <a:pt x="0" y="0"/>
                </a:moveTo>
                <a:lnTo>
                  <a:pt x="10671225" y="0"/>
                </a:lnTo>
                <a:lnTo>
                  <a:pt x="10671225" y="10271054"/>
                </a:lnTo>
                <a:lnTo>
                  <a:pt x="0" y="1027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7879" y="585228"/>
            <a:ext cx="9989875" cy="89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9"/>
              </a:lnSpc>
            </a:pPr>
            <a:r>
              <a:rPr lang="en-US" b="true" sz="6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References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3117716"/>
            <a:ext cx="9525" cy="30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2614" y="4993835"/>
            <a:ext cx="11222771" cy="558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b="true" sz="9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  <a:p>
            <a:pPr algn="ctr">
              <a:lnSpc>
                <a:spcPts val="14999"/>
              </a:lnSpc>
            </a:pPr>
            <a:r>
              <a:rPr lang="en-US" b="true" sz="9999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Questions?</a:t>
            </a:r>
          </a:p>
          <a:p>
            <a:pPr algn="ctr">
              <a:lnSpc>
                <a:spcPts val="14999"/>
              </a:lnSpc>
              <a:spcBef>
                <a:spcPct val="0"/>
              </a:spcBef>
            </a:pPr>
          </a:p>
        </p:txBody>
      </p:sp>
      <p:sp>
        <p:nvSpPr>
          <p:cNvPr name="AutoShape 3" id="3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11088" y="777641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true" rot="0">
            <a:off x="14138152" y="-1208546"/>
            <a:ext cx="4604435" cy="3852377"/>
          </a:xfrm>
          <a:custGeom>
            <a:avLst/>
            <a:gdLst/>
            <a:ahLst/>
            <a:cxnLst/>
            <a:rect r="r" b="b" t="t" l="l"/>
            <a:pathLst>
              <a:path h="3852377" w="4604435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50907" y="0"/>
            <a:ext cx="11186186" cy="4491640"/>
          </a:xfrm>
          <a:custGeom>
            <a:avLst/>
            <a:gdLst/>
            <a:ahLst/>
            <a:cxnLst/>
            <a:rect r="r" b="b" t="t" l="l"/>
            <a:pathLst>
              <a:path h="4491640" w="11186186">
                <a:moveTo>
                  <a:pt x="0" y="0"/>
                </a:moveTo>
                <a:lnTo>
                  <a:pt x="11186186" y="0"/>
                </a:lnTo>
                <a:lnTo>
                  <a:pt x="11186186" y="4491640"/>
                </a:lnTo>
                <a:lnTo>
                  <a:pt x="0" y="4491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8" id="8"/>
          <p:cNvSpPr/>
          <p:nvPr/>
        </p:nvSpPr>
        <p:spPr>
          <a:xfrm>
            <a:off x="306689" y="2587600"/>
            <a:ext cx="0" cy="810781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0" y="7103114"/>
            <a:ext cx="3805441" cy="3183886"/>
          </a:xfrm>
          <a:custGeom>
            <a:avLst/>
            <a:gdLst/>
            <a:ahLst/>
            <a:cxnLst/>
            <a:rect r="r" b="b" t="t" l="l"/>
            <a:pathLst>
              <a:path h="3183886" w="3805441">
                <a:moveTo>
                  <a:pt x="0" y="0"/>
                </a:moveTo>
                <a:lnTo>
                  <a:pt x="3805441" y="0"/>
                </a:lnTo>
                <a:lnTo>
                  <a:pt x="3805441" y="3183886"/>
                </a:lnTo>
                <a:lnTo>
                  <a:pt x="0" y="3183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350679" y="1941339"/>
          <a:ext cx="14259350" cy="6665446"/>
        </p:xfrm>
        <a:graphic>
          <a:graphicData uri="http://schemas.openxmlformats.org/drawingml/2006/table">
            <a:tbl>
              <a:tblPr/>
              <a:tblGrid>
                <a:gridCol w="4458558"/>
                <a:gridCol w="4184314"/>
                <a:gridCol w="5616478"/>
              </a:tblGrid>
              <a:tr h="10250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Problem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Industry Standard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Our 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65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False Positives</a:t>
                      </a:r>
                      <a:r>
                        <a:rPr lang="en-US" sz="24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13%&gt;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5% (hysteresis + temporal context)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3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Latency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412ms avg (cloud)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&lt;50ms (100% edge)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0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Explainability</a:t>
                      </a:r>
                      <a:r>
                        <a:rPr lang="en-US" sz="24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Black-box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Medical rule traceability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04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Operation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Often reactive; triggers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after performance degrades.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Proactive; reasons about the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evolution of driver state.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424554" y="265887"/>
            <a:ext cx="756292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current limitations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65353" y="9700389"/>
            <a:ext cx="640661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-4-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43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4311287" y="9254235"/>
            <a:ext cx="4748452" cy="8129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13209138" y="9258300"/>
            <a:ext cx="810781" cy="0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0" y="6353531"/>
            <a:ext cx="4701358" cy="3933469"/>
          </a:xfrm>
          <a:custGeom>
            <a:avLst/>
            <a:gdLst/>
            <a:ahLst/>
            <a:cxnLst/>
            <a:rect r="r" b="b" t="t" l="l"/>
            <a:pathLst>
              <a:path h="3933469" w="4701358">
                <a:moveTo>
                  <a:pt x="0" y="0"/>
                </a:moveTo>
                <a:lnTo>
                  <a:pt x="4701358" y="0"/>
                </a:lnTo>
                <a:lnTo>
                  <a:pt x="4701358" y="3933469"/>
                </a:lnTo>
                <a:lnTo>
                  <a:pt x="0" y="3933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506714" y="4861174"/>
            <a:ext cx="0" cy="810781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43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19616" y="5816242"/>
            <a:ext cx="4868384" cy="166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0">
              <a:lnSpc>
                <a:spcPts val="4475"/>
              </a:lnSpc>
              <a:spcBef>
                <a:spcPct val="0"/>
              </a:spcBef>
            </a:pPr>
            <a:r>
              <a:rPr lang="en-US" b="true" sz="3442" spc="-2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Real-time fatigue detection using computer vision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45339" y="5794382"/>
            <a:ext cx="4397322" cy="166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b="true" sz="3442" spc="-2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100% edge-based: No cloud, no privacy concerns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3503" y="5794382"/>
            <a:ext cx="3709739" cy="222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0">
              <a:lnSpc>
                <a:spcPts val="4475"/>
              </a:lnSpc>
              <a:spcBef>
                <a:spcPct val="0"/>
              </a:spcBef>
            </a:pPr>
            <a:r>
              <a:rPr lang="en-US" b="true" sz="3442" spc="-2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LLM-based reasoning instead of rigid if-else rules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10305"/>
            <a:ext cx="16488852" cy="90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Context-Aware AI Agent for Driver Safety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39345" y="-95250"/>
            <a:ext cx="3248655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OUR 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91351" y="0"/>
            <a:ext cx="5363549" cy="2153650"/>
          </a:xfrm>
          <a:custGeom>
            <a:avLst/>
            <a:gdLst/>
            <a:ahLst/>
            <a:cxnLst/>
            <a:rect r="r" b="b" t="t" l="l"/>
            <a:pathLst>
              <a:path h="2153650" w="5363549">
                <a:moveTo>
                  <a:pt x="0" y="0"/>
                </a:moveTo>
                <a:lnTo>
                  <a:pt x="5363549" y="0"/>
                </a:lnTo>
                <a:lnTo>
                  <a:pt x="5363549" y="2153650"/>
                </a:lnTo>
                <a:lnTo>
                  <a:pt x="0" y="215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9" id="9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525" y="7255465"/>
            <a:ext cx="3805441" cy="3183886"/>
          </a:xfrm>
          <a:custGeom>
            <a:avLst/>
            <a:gdLst/>
            <a:ahLst/>
            <a:cxnLst/>
            <a:rect r="r" b="b" t="t" l="l"/>
            <a:pathLst>
              <a:path h="3183886" w="3805441">
                <a:moveTo>
                  <a:pt x="0" y="0"/>
                </a:moveTo>
                <a:lnTo>
                  <a:pt x="3805441" y="0"/>
                </a:lnTo>
                <a:lnTo>
                  <a:pt x="3805441" y="3183885"/>
                </a:lnTo>
                <a:lnTo>
                  <a:pt x="0" y="318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70956" y="9700389"/>
            <a:ext cx="629455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-5-</a:t>
            </a:r>
          </a:p>
        </p:txBody>
      </p:sp>
      <p:sp>
        <p:nvSpPr>
          <p:cNvPr name="AutoShape 12" id="12"/>
          <p:cNvSpPr/>
          <p:nvPr/>
        </p:nvSpPr>
        <p:spPr>
          <a:xfrm>
            <a:off x="506714" y="4861174"/>
            <a:ext cx="0" cy="810781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3209138" y="9258300"/>
            <a:ext cx="810781" cy="0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4311287" y="9254235"/>
            <a:ext cx="4748452" cy="8129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82823" y="1899769"/>
            <a:ext cx="5122944" cy="0"/>
          </a:xfrm>
          <a:prstGeom prst="line">
            <a:avLst/>
          </a:prstGeom>
          <a:ln cap="flat" w="38100">
            <a:solidFill>
              <a:srgbClr val="16BD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543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14311287" y="9929410"/>
            <a:ext cx="4748452" cy="20638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3209138" y="9939729"/>
            <a:ext cx="810781" cy="0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184602" y="2199594"/>
            <a:ext cx="12041599" cy="7315271"/>
          </a:xfrm>
          <a:custGeom>
            <a:avLst/>
            <a:gdLst/>
            <a:ahLst/>
            <a:cxnLst/>
            <a:rect r="r" b="b" t="t" l="l"/>
            <a:pathLst>
              <a:path h="7315271" w="12041599">
                <a:moveTo>
                  <a:pt x="0" y="0"/>
                </a:moveTo>
                <a:lnTo>
                  <a:pt x="12041599" y="0"/>
                </a:lnTo>
                <a:lnTo>
                  <a:pt x="12041599" y="7315271"/>
                </a:lnTo>
                <a:lnTo>
                  <a:pt x="0" y="7315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7879" y="585228"/>
            <a:ext cx="9989875" cy="89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9"/>
              </a:lnSpc>
            </a:pPr>
            <a:r>
              <a:rPr lang="en-US" b="true" sz="6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AureDrive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5966" y="9700389"/>
            <a:ext cx="639436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-6-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59020" y="2340243"/>
            <a:ext cx="8328980" cy="5593561"/>
            <a:chOff x="0" y="0"/>
            <a:chExt cx="121028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0284" cy="812800"/>
            </a:xfrm>
            <a:custGeom>
              <a:avLst/>
              <a:gdLst/>
              <a:ahLst/>
              <a:cxnLst/>
              <a:rect r="r" b="b" t="t" l="l"/>
              <a:pathLst>
                <a:path h="812800" w="1210284">
                  <a:moveTo>
                    <a:pt x="1210284" y="0"/>
                  </a:moveTo>
                  <a:lnTo>
                    <a:pt x="0" y="0"/>
                  </a:lnTo>
                  <a:lnTo>
                    <a:pt x="0" y="812800"/>
                  </a:lnTo>
                  <a:lnTo>
                    <a:pt x="1210284" y="812800"/>
                  </a:lnTo>
                  <a:close/>
                </a:path>
              </a:pathLst>
            </a:custGeom>
            <a:blipFill>
              <a:blip r:embed="rId2"/>
              <a:stretch>
                <a:fillRect l="-8906" t="0" r="-890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4" id="4"/>
          <p:cNvSpPr/>
          <p:nvPr/>
        </p:nvSpPr>
        <p:spPr>
          <a:xfrm>
            <a:off x="2394144" y="2881928"/>
            <a:ext cx="5122944" cy="0"/>
          </a:xfrm>
          <a:prstGeom prst="line">
            <a:avLst/>
          </a:prstGeom>
          <a:ln cap="flat" w="38100">
            <a:solidFill>
              <a:srgbClr val="16BD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982212" y="0"/>
            <a:ext cx="6305788" cy="1589784"/>
          </a:xfrm>
          <a:custGeom>
            <a:avLst/>
            <a:gdLst/>
            <a:ahLst/>
            <a:cxnLst/>
            <a:rect r="r" b="b" t="t" l="l"/>
            <a:pathLst>
              <a:path h="1589784" w="6305788">
                <a:moveTo>
                  <a:pt x="0" y="0"/>
                </a:moveTo>
                <a:lnTo>
                  <a:pt x="6305788" y="0"/>
                </a:lnTo>
                <a:lnTo>
                  <a:pt x="6305788" y="1589784"/>
                </a:lnTo>
                <a:lnTo>
                  <a:pt x="0" y="1589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3519" y="890142"/>
            <a:ext cx="8280981" cy="168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</a:pPr>
            <a:r>
              <a:rPr lang="en-US" b="true" sz="63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FaceDetection &amp; Alignment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4424" y="3707232"/>
            <a:ext cx="7179384" cy="453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7"/>
              </a:lnSpc>
            </a:pPr>
          </a:p>
          <a:p>
            <a:pPr algn="l" marL="517711" indent="-258856" lvl="1">
              <a:lnSpc>
                <a:spcPts val="3357"/>
              </a:lnSpc>
              <a:buFont typeface="Arial"/>
              <a:buChar char="•"/>
            </a:pPr>
            <a:r>
              <a:rPr lang="en-US" b="true" sz="2397" spc="-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Lightweight CNN-based single-shot detector (~200KB model) optimized for front-facing cameras</a:t>
            </a:r>
          </a:p>
          <a:p>
            <a:pPr algn="l">
              <a:lnSpc>
                <a:spcPts val="3357"/>
              </a:lnSpc>
            </a:pPr>
          </a:p>
          <a:p>
            <a:pPr algn="l" marL="517711" indent="-258856" lvl="1">
              <a:lnSpc>
                <a:spcPts val="3357"/>
              </a:lnSpc>
              <a:buFont typeface="Arial"/>
              <a:buChar char="•"/>
            </a:pPr>
            <a:r>
              <a:rPr lang="en-US" b="true" sz="2397" spc="-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Scans full frame to locate face and extract tight bounding box (5-7ms per detection)</a:t>
            </a:r>
          </a:p>
          <a:p>
            <a:pPr algn="l">
              <a:lnSpc>
                <a:spcPts val="3357"/>
              </a:lnSpc>
            </a:pPr>
          </a:p>
          <a:p>
            <a:pPr algn="l">
              <a:lnSpc>
                <a:spcPts val="3357"/>
              </a:lnSpc>
            </a:pPr>
          </a:p>
          <a:p>
            <a:pPr algn="l" marL="517711" indent="-258856" lvl="1">
              <a:lnSpc>
                <a:spcPts val="3357"/>
              </a:lnSpc>
              <a:buFont typeface="Arial"/>
              <a:buChar char="•"/>
            </a:pPr>
            <a:r>
              <a:rPr lang="en-US" b="true" sz="2397" spc="-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Runs once initially, then only when tracking confidence drops or face is lost</a:t>
            </a:r>
          </a:p>
        </p:txBody>
      </p:sp>
      <p:sp>
        <p:nvSpPr>
          <p:cNvPr name="AutoShape 8" id="8"/>
          <p:cNvSpPr/>
          <p:nvPr/>
        </p:nvSpPr>
        <p:spPr>
          <a:xfrm>
            <a:off x="497189" y="-3230005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543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14311287" y="9929410"/>
            <a:ext cx="4748452" cy="20638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3209138" y="9939729"/>
            <a:ext cx="810781" cy="0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06714" y="1809815"/>
            <a:ext cx="0" cy="810781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8581987" y="9700389"/>
            <a:ext cx="607394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-7-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450" y="1453087"/>
            <a:ext cx="8115300" cy="89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9"/>
              </a:lnSpc>
            </a:pPr>
            <a:r>
              <a:rPr lang="en-US" b="true" sz="6299" strike="noStrik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Landmark Tracking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3592" y="3909716"/>
            <a:ext cx="7447717" cy="78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7"/>
              </a:lnSpc>
              <a:spcBef>
                <a:spcPct val="0"/>
              </a:spcBef>
            </a:pPr>
            <a:r>
              <a:rPr lang="en-US" b="true" sz="2355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Extracts 468 3D facial landmarks from cropped face region (2-3ms per frame)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592" y="5585727"/>
            <a:ext cx="7447717" cy="76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4"/>
              </a:lnSpc>
              <a:spcBef>
                <a:spcPct val="0"/>
              </a:spcBef>
            </a:pPr>
            <a:r>
              <a:rPr lang="en-US" b="true" sz="2281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Uses temporal continuity - predicts face position based on previous frame motion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592" y="7236112"/>
            <a:ext cx="7447717" cy="8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5"/>
              </a:lnSpc>
              <a:spcBef>
                <a:spcPct val="0"/>
              </a:spcBef>
            </a:pPr>
            <a:r>
              <a:rPr lang="en-US" b="true" sz="2425" spc="-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Avoids expensive full-frame detection by tracking within predicted region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269906" y="2254756"/>
            <a:ext cx="5490104" cy="7148560"/>
            <a:chOff x="0" y="0"/>
            <a:chExt cx="798138" cy="1039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38" cy="1039240"/>
            </a:xfrm>
            <a:custGeom>
              <a:avLst/>
              <a:gdLst/>
              <a:ahLst/>
              <a:cxnLst/>
              <a:rect r="r" b="b" t="t" l="l"/>
              <a:pathLst>
                <a:path h="1039240" w="798138">
                  <a:moveTo>
                    <a:pt x="0" y="0"/>
                  </a:moveTo>
                  <a:lnTo>
                    <a:pt x="798138" y="0"/>
                  </a:lnTo>
                  <a:lnTo>
                    <a:pt x="798138" y="1039240"/>
                  </a:lnTo>
                  <a:lnTo>
                    <a:pt x="0" y="1039240"/>
                  </a:lnTo>
                  <a:close/>
                </a:path>
              </a:pathLst>
            </a:custGeom>
            <a:blipFill>
              <a:blip r:embed="rId2"/>
              <a:stretch>
                <a:fillRect l="0" t="-7295" r="0" b="-7295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2489394" y="2767628"/>
            <a:ext cx="5122944" cy="0"/>
          </a:xfrm>
          <a:prstGeom prst="line">
            <a:avLst/>
          </a:prstGeom>
          <a:ln cap="flat" w="38100">
            <a:solidFill>
              <a:srgbClr val="16BD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982212" y="0"/>
            <a:ext cx="6305788" cy="1668869"/>
          </a:xfrm>
          <a:custGeom>
            <a:avLst/>
            <a:gdLst/>
            <a:ahLst/>
            <a:cxnLst/>
            <a:rect r="r" b="b" t="t" l="l"/>
            <a:pathLst>
              <a:path h="1668869" w="6305788">
                <a:moveTo>
                  <a:pt x="0" y="0"/>
                </a:moveTo>
                <a:lnTo>
                  <a:pt x="6305788" y="0"/>
                </a:lnTo>
                <a:lnTo>
                  <a:pt x="6305788" y="1668869"/>
                </a:lnTo>
                <a:lnTo>
                  <a:pt x="0" y="1668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87664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44814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>
            <a:off x="14311287" y="9929410"/>
            <a:ext cx="4748452" cy="20638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3209138" y="9939729"/>
            <a:ext cx="810781" cy="0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8571131" y="9700389"/>
            <a:ext cx="629105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-8-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408592"/>
            <a:ext cx="8783378" cy="1696242"/>
          </a:xfrm>
          <a:custGeom>
            <a:avLst/>
            <a:gdLst/>
            <a:ahLst/>
            <a:cxnLst/>
            <a:rect r="r" b="b" t="t" l="l"/>
            <a:pathLst>
              <a:path h="1696242" w="8783378">
                <a:moveTo>
                  <a:pt x="0" y="0"/>
                </a:moveTo>
                <a:lnTo>
                  <a:pt x="8783378" y="0"/>
                </a:lnTo>
                <a:lnTo>
                  <a:pt x="8783378" y="1696242"/>
                </a:lnTo>
                <a:lnTo>
                  <a:pt x="0" y="169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875" r="-3931" b="-1413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74800" y="2143632"/>
            <a:ext cx="6487735" cy="6012519"/>
          </a:xfrm>
          <a:custGeom>
            <a:avLst/>
            <a:gdLst/>
            <a:ahLst/>
            <a:cxnLst/>
            <a:rect r="r" b="b" t="t" l="l"/>
            <a:pathLst>
              <a:path h="6012519" w="6487735">
                <a:moveTo>
                  <a:pt x="0" y="0"/>
                </a:moveTo>
                <a:lnTo>
                  <a:pt x="6487735" y="0"/>
                </a:lnTo>
                <a:lnTo>
                  <a:pt x="6487735" y="6012519"/>
                </a:lnTo>
                <a:lnTo>
                  <a:pt x="0" y="601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964540" y="2570127"/>
            <a:ext cx="5122944" cy="0"/>
          </a:xfrm>
          <a:prstGeom prst="line">
            <a:avLst/>
          </a:prstGeom>
          <a:ln cap="flat" w="38100">
            <a:solidFill>
              <a:srgbClr val="16BD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184854" y="7153731"/>
            <a:ext cx="7173372" cy="1676728"/>
          </a:xfrm>
          <a:custGeom>
            <a:avLst/>
            <a:gdLst/>
            <a:ahLst/>
            <a:cxnLst/>
            <a:rect r="r" b="b" t="t" l="l"/>
            <a:pathLst>
              <a:path h="1676728" w="7173372">
                <a:moveTo>
                  <a:pt x="0" y="0"/>
                </a:moveTo>
                <a:lnTo>
                  <a:pt x="7173373" y="0"/>
                </a:lnTo>
                <a:lnTo>
                  <a:pt x="7173373" y="1676728"/>
                </a:lnTo>
                <a:lnTo>
                  <a:pt x="0" y="1676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683" t="-143692" r="-9574" b="-4077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13431"/>
            <a:ext cx="9322401" cy="80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</a:pPr>
            <a:r>
              <a:rPr lang="en-US" b="true" sz="57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Mathematical Modeling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91964"/>
            <a:ext cx="5590734" cy="42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Eye Aspect Ratio (EAR)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982212" y="0"/>
            <a:ext cx="6393113" cy="1646711"/>
          </a:xfrm>
          <a:custGeom>
            <a:avLst/>
            <a:gdLst/>
            <a:ahLst/>
            <a:cxnLst/>
            <a:rect r="r" b="b" t="t" l="l"/>
            <a:pathLst>
              <a:path h="1646711" w="6393113">
                <a:moveTo>
                  <a:pt x="0" y="0"/>
                </a:moveTo>
                <a:lnTo>
                  <a:pt x="6393113" y="0"/>
                </a:lnTo>
                <a:lnTo>
                  <a:pt x="6393113" y="1646711"/>
                </a:lnTo>
                <a:lnTo>
                  <a:pt x="0" y="1646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06689" y="-178646"/>
            <a:ext cx="19050" cy="4748452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63839" y="0"/>
            <a:ext cx="1089164" cy="437337"/>
          </a:xfrm>
          <a:custGeom>
            <a:avLst/>
            <a:gdLst/>
            <a:ahLst/>
            <a:cxnLst/>
            <a:rect r="r" b="b" t="t" l="l"/>
            <a:pathLst>
              <a:path h="437337" w="1089164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14311287" y="9929410"/>
            <a:ext cx="4748452" cy="20638"/>
          </a:xfrm>
          <a:prstGeom prst="line">
            <a:avLst/>
          </a:prstGeom>
          <a:ln cap="rnd" w="95250">
            <a:solidFill>
              <a:srgbClr val="0C1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3209138" y="9939729"/>
            <a:ext cx="810781" cy="0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316214" y="4861174"/>
            <a:ext cx="0" cy="810781"/>
          </a:xfrm>
          <a:prstGeom prst="line">
            <a:avLst/>
          </a:prstGeom>
          <a:ln cap="rnd" w="142875">
            <a:solidFill>
              <a:srgbClr val="0C1B2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8565966" y="9700389"/>
            <a:ext cx="639436" cy="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b="true" sz="3279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-9-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DAG_RW9bjxA</dc:identifier>
  <dcterms:modified xsi:type="dcterms:W3CDTF">2011-08-01T06:04:30Z</dcterms:modified>
  <cp:revision>1</cp:revision>
  <dc:title>Auradrive</dc:title>
</cp:coreProperties>
</file>